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333" r:id="rId4"/>
    <p:sldId id="267" r:id="rId5"/>
    <p:sldId id="265" r:id="rId6"/>
    <p:sldId id="266" r:id="rId7"/>
    <p:sldId id="310" r:id="rId8"/>
    <p:sldId id="338" r:id="rId9"/>
    <p:sldId id="273" r:id="rId10"/>
    <p:sldId id="332" r:id="rId11"/>
    <p:sldId id="312" r:id="rId12"/>
    <p:sldId id="313" r:id="rId13"/>
    <p:sldId id="314" r:id="rId14"/>
    <p:sldId id="327" r:id="rId15"/>
    <p:sldId id="311" r:id="rId16"/>
    <p:sldId id="328" r:id="rId17"/>
    <p:sldId id="315" r:id="rId18"/>
    <p:sldId id="331" r:id="rId19"/>
    <p:sldId id="329" r:id="rId20"/>
    <p:sldId id="330" r:id="rId21"/>
    <p:sldId id="309" r:id="rId22"/>
    <p:sldId id="334" r:id="rId23"/>
    <p:sldId id="335" r:id="rId24"/>
    <p:sldId id="336" r:id="rId25"/>
    <p:sldId id="337" r:id="rId26"/>
    <p:sldId id="296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EC40C-51F0-4AE3-B5AC-80637E7813E6}" v="1" dt="2022-01-30T16:41:01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E87BB-EC67-4255-AE51-D6948ACCC17F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FEFA4-BABA-4EF6-A033-7E857AD4E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86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Čo je pod hladinou? Sociálne prostredie, v ktorom dieťa žije a jeho normatívy, vzťahová väzba, výchovný štýl rodičov, začlenenosť dieťaťa v rovesníckej skupine, rýchlosť dospievania – vývin exekutívnych funkcií, uspokojovanie potrieb – deprivácia, sociálne vzťahy a naplnenie, zvládanie stresu a záťaže, rozhodovanie – kritické myslenie </a:t>
            </a:r>
            <a:r>
              <a:rPr lang="sk-SK" dirty="0" err="1"/>
              <a:t>atď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EFA4-BABA-4EF6-A033-7E857AD4E2B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13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Riziká môžu byť nízke/menej závažné (klamstvo, záškoláctvo) alebo vysoké (závislosť, suicidálne myšlienky, </a:t>
            </a:r>
            <a:r>
              <a:rPr lang="sk-SK" dirty="0" err="1"/>
              <a:t>radikalizácia</a:t>
            </a:r>
            <a:r>
              <a:rPr lang="sk-SK" dirty="0"/>
              <a:t>)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EFA4-BABA-4EF6-A033-7E857AD4E2B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05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 spracovaní témy vychádzame zo štúdií R. </a:t>
            </a:r>
            <a:r>
              <a:rPr lang="sk-SK" dirty="0" err="1"/>
              <a:t>Jessora</a:t>
            </a:r>
            <a:r>
              <a:rPr lang="sk-SK" dirty="0"/>
              <a:t>, ktorý od 70-tych rokov 20-teho storočia realizoval série výskumov zameraných na psychosociálny vývin v období dospievania (napr. </a:t>
            </a:r>
            <a:r>
              <a:rPr lang="sk-SK" dirty="0" err="1"/>
              <a:t>Jessor</a:t>
            </a:r>
            <a:r>
              <a:rPr lang="sk-SK" dirty="0"/>
              <a:t>, </a:t>
            </a:r>
            <a:r>
              <a:rPr lang="sk-SK" dirty="0" err="1"/>
              <a:t>Jessor</a:t>
            </a:r>
            <a:r>
              <a:rPr lang="sk-SK" dirty="0"/>
              <a:t>, 1977). Jeho </a:t>
            </a:r>
            <a:r>
              <a:rPr lang="sk-SK" dirty="0" err="1"/>
              <a:t>longitudinálne</a:t>
            </a:r>
            <a:r>
              <a:rPr lang="sk-SK" dirty="0"/>
              <a:t> výskumné sledovanie dospievajúcich vo veku 14 až 22 rokov viedlo k formulácii dvoch základných konceptov s označením syndróm rizikového správania (risk </a:t>
            </a:r>
            <a:r>
              <a:rPr lang="sk-SK" dirty="0" err="1"/>
              <a:t>behavior</a:t>
            </a:r>
            <a:r>
              <a:rPr lang="sk-SK" dirty="0"/>
              <a:t> </a:t>
            </a:r>
            <a:r>
              <a:rPr lang="sk-SK" dirty="0" err="1"/>
              <a:t>syndrom</a:t>
            </a:r>
            <a:r>
              <a:rPr lang="sk-SK" dirty="0"/>
              <a:t>) a syndróm problémového správania (</a:t>
            </a:r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behavior</a:t>
            </a:r>
            <a:r>
              <a:rPr lang="sk-SK" dirty="0"/>
              <a:t> </a:t>
            </a:r>
            <a:r>
              <a:rPr lang="sk-SK" dirty="0" err="1"/>
              <a:t>syndrom</a:t>
            </a:r>
            <a:r>
              <a:rPr lang="sk-SK" dirty="0"/>
              <a:t>). Ide o súbory symptomatických jednotiek, o ktorých predpokladáme, že vznikajú na rovnakom podklade. Postupne sa pre tieto dva syndrómy vžil jednotný názov „syndróm rizikového správania v dospievaní“ – SRS-D (risk </a:t>
            </a:r>
            <a:r>
              <a:rPr lang="sk-SK" dirty="0" err="1"/>
              <a:t>behavior</a:t>
            </a:r>
            <a:r>
              <a:rPr lang="sk-SK" dirty="0"/>
              <a:t> </a:t>
            </a:r>
            <a:r>
              <a:rPr lang="sk-SK" dirty="0" err="1"/>
              <a:t>syndrome</a:t>
            </a:r>
            <a:r>
              <a:rPr lang="sk-SK" dirty="0"/>
              <a:t> in </a:t>
            </a:r>
            <a:r>
              <a:rPr lang="sk-SK" dirty="0" err="1"/>
              <a:t>adolescence</a:t>
            </a:r>
            <a:r>
              <a:rPr lang="sk-SK" dirty="0"/>
              <a:t>; RBS – A), v ktorom zásadnú úlohu zohráva posledná časť, tzn. „v dospievaní“. Tá naznačuje, že niektoré z prejavov správania sú problematické len vo vzťahu k veku, resp. k obdobiu dospievania. Vymedzenie rizikového správania však nie je jednoznačné a momentálne neexistuje všeobecný konsenzus v tom, čo sú záväzné kategórie sýtiace spomínaný pojem. Viacero autorov a autoriek (</a:t>
            </a:r>
            <a:r>
              <a:rPr lang="sk-SK" dirty="0" err="1"/>
              <a:t>Miovský</a:t>
            </a:r>
            <a:r>
              <a:rPr lang="sk-SK" dirty="0"/>
              <a:t>, Zapletalová, 2006; </a:t>
            </a:r>
            <a:r>
              <a:rPr lang="sk-SK" dirty="0" err="1"/>
              <a:t>Dolejš</a:t>
            </a:r>
            <a:r>
              <a:rPr lang="sk-SK" dirty="0"/>
              <a:t>, 2010; </a:t>
            </a:r>
            <a:r>
              <a:rPr lang="sk-SK" dirty="0" err="1"/>
              <a:t>Nielsen</a:t>
            </a:r>
            <a:r>
              <a:rPr lang="sk-SK" dirty="0"/>
              <a:t> </a:t>
            </a:r>
            <a:r>
              <a:rPr lang="sk-SK" dirty="0" err="1"/>
              <a:t>Sobotková</a:t>
            </a:r>
            <a:r>
              <a:rPr lang="sk-SK" dirty="0"/>
              <a:t>, 2014) pristupuje k tomuto problému značne diverzifikovane. V jednom sa však mnohé definície zhodujú. Rizikové správanie je inkluzívny pojem, ktorý v sebe zahŕňa rozmanité formy správania od najmenej závažných (z hľadiska škodlivosti pre organizmus a jeho okolie, napr. záškoláctvo, vzdorovité správanie) až po tie najzávažnejšie (napr. suicidálne tendencie, užívanie psychoaktívnych látok).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EFA4-BABA-4EF6-A033-7E857AD4E2B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95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Čerešník</a:t>
            </a:r>
            <a:r>
              <a:rPr lang="sk-SK" dirty="0"/>
              <a:t> (2016) pozoroval tento zlom už v trinástich rokoch. Znamená to, že súčasní dospievajúci referujú o zažívaní šikanujúceho správania v rovesníckych skupinách s vyššou prevalenciou ako pred piatimi rokmi. Otázkou je, prečo? Vnímajú prejavy šikanujúceho správania intenzívnejšie, pretože o nich viac vedia? Alebo sa pred piatimi rokmi 14-roční dokázali pred prejavmi šikanujúceho správania rovesníkov brániť, pretože si osvojili počas dospievania efektívne stratégie fungovania v interpersonálnych vzťahoch a začali ich uplatňovať? Alebo tento posun súvisí s vývinom a dozrievaním exekutívnych funkcií?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EFA4-BABA-4EF6-A033-7E857AD4E2B6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25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Viaceré štúdie zamerané na výskum impulzívneho správania dospelých potvrdili vzťah medzi </a:t>
            </a:r>
            <a:r>
              <a:rPr lang="sk-SK" dirty="0" err="1"/>
              <a:t>impulzivitou</a:t>
            </a:r>
            <a:r>
              <a:rPr lang="sk-SK" dirty="0"/>
              <a:t> a negatívnym emočným prežívaním. Emočné trápenie vedie ľudí k tomu, aby si dopriali okamžité pôžitky (napr. nezdravé jedlo, sladkosti atď.) alebo prostriedky na ovplyvnenie nálady (</a:t>
            </a:r>
            <a:r>
              <a:rPr lang="sk-SK" dirty="0" err="1"/>
              <a:t>Moore</a:t>
            </a:r>
            <a:r>
              <a:rPr lang="sk-SK" dirty="0"/>
              <a:t> a kol., 1976; </a:t>
            </a:r>
            <a:r>
              <a:rPr lang="sk-SK" dirty="0" err="1"/>
              <a:t>Tice</a:t>
            </a:r>
            <a:r>
              <a:rPr lang="sk-SK" dirty="0"/>
              <a:t> a kol., 2001; </a:t>
            </a:r>
            <a:r>
              <a:rPr lang="sk-SK" dirty="0" err="1"/>
              <a:t>Lerner</a:t>
            </a:r>
            <a:r>
              <a:rPr lang="sk-SK" dirty="0"/>
              <a:t> a kol., 2013; </a:t>
            </a:r>
            <a:r>
              <a:rPr lang="sk-SK" dirty="0" err="1"/>
              <a:t>Gardner</a:t>
            </a:r>
            <a:r>
              <a:rPr lang="sk-SK" dirty="0"/>
              <a:t> a kol., 2014). Stresujúce udalosti zvyšujú nutkanie pitia alkoholu a pravdepodobnosť relapsu u liečených alkoholikov (</a:t>
            </a:r>
            <a:r>
              <a:rPr lang="sk-SK" dirty="0" err="1"/>
              <a:t>Sinha</a:t>
            </a:r>
            <a:r>
              <a:rPr lang="sk-SK" dirty="0"/>
              <a:t> a kol., 2009; </a:t>
            </a:r>
            <a:r>
              <a:rPr lang="sk-SK" dirty="0" err="1"/>
              <a:t>Sinha</a:t>
            </a:r>
            <a:r>
              <a:rPr lang="sk-SK" dirty="0"/>
              <a:t>, 2012). Staršie výskumy (</a:t>
            </a:r>
            <a:r>
              <a:rPr lang="sk-SK" dirty="0" err="1"/>
              <a:t>Conger</a:t>
            </a:r>
            <a:r>
              <a:rPr lang="sk-SK" dirty="0"/>
              <a:t>, 1956; </a:t>
            </a:r>
            <a:r>
              <a:rPr lang="sk-SK" dirty="0" err="1"/>
              <a:t>Cooper</a:t>
            </a:r>
            <a:r>
              <a:rPr lang="sk-SK" dirty="0"/>
              <a:t> a kol., 1995; </a:t>
            </a:r>
            <a:r>
              <a:rPr lang="sk-SK" dirty="0" err="1"/>
              <a:t>Zack</a:t>
            </a:r>
            <a:r>
              <a:rPr lang="sk-SK" dirty="0"/>
              <a:t> a kol., 2002) naznačili, že ľudia pijú alkohol, aby posilnili pozitívne alebo zvládli negatívne emočné stavy a znížili napätie. 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EFA4-BABA-4EF6-A033-7E857AD4E2B6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3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EFA4-BABA-4EF6-A033-7E857AD4E2B6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38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Vzťahová väzba s rovesníkmi sa deje neskôr v porovnaní s dievčatami, neskoršia </a:t>
            </a:r>
            <a:r>
              <a:rPr lang="sk-SK" dirty="0" err="1"/>
              <a:t>emencipácia</a:t>
            </a:r>
            <a:r>
              <a:rPr lang="sk-SK" dirty="0"/>
              <a:t> od rodičov...možno rizikové správanie aj prejav revolty voči rodičom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EFA4-BABA-4EF6-A033-7E857AD4E2B6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914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5ED37C-9A63-4B84-AD20-85D8A80F12BE}" type="datetimeFigureOut">
              <a:rPr lang="sk-SK" smtClean="0"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08EE98C-F20B-41AA-B221-4D968418658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4392488" cy="2709828"/>
          </a:xfrm>
        </p:spPr>
        <p:txBody>
          <a:bodyPr>
            <a:noAutofit/>
          </a:bodyPr>
          <a:lstStyle/>
          <a:p>
            <a:r>
              <a:rPr lang="sk-SK" sz="3200" b="1" cap="all" dirty="0">
                <a:solidFill>
                  <a:schemeClr val="tx1"/>
                </a:solidFill>
              </a:rPr>
              <a:t>RIZIKOVÉ SPRÁVANIE A IMPULZIVITA DOSPIEVAJÚCICH VO VEKU 10 AŽ 15 ROKOV. </a:t>
            </a:r>
            <a:br>
              <a:rPr lang="sk-SK" sz="3200" b="1" cap="all" dirty="0">
                <a:solidFill>
                  <a:schemeClr val="tx1"/>
                </a:solidFill>
              </a:rPr>
            </a:br>
            <a:br>
              <a:rPr lang="sk-SK" sz="3200" b="1" cap="all" dirty="0">
                <a:solidFill>
                  <a:schemeClr val="tx1"/>
                </a:solidFill>
              </a:rPr>
            </a:br>
            <a:r>
              <a:rPr lang="sk-SK" sz="3200" b="1" cap="all" dirty="0">
                <a:solidFill>
                  <a:schemeClr val="tx1"/>
                </a:solidFill>
              </a:rPr>
              <a:t>VEKOVÉ A GENDEROVÉ ŠPECIFIKÁ 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4581128"/>
            <a:ext cx="3600400" cy="1368151"/>
          </a:xfrm>
        </p:spPr>
        <p:txBody>
          <a:bodyPr>
            <a:normAutofit fontScale="62500" lnSpcReduction="20000"/>
          </a:bodyPr>
          <a:lstStyle/>
          <a:p>
            <a:r>
              <a:rPr lang="sk-SK" sz="2800" dirty="0"/>
              <a:t>doc. PhDr. Michal Čerešník, PhD.</a:t>
            </a:r>
          </a:p>
          <a:p>
            <a:endParaRPr lang="sk-SK" sz="2800" dirty="0"/>
          </a:p>
          <a:p>
            <a:r>
              <a:rPr lang="sk-SK" sz="2800" dirty="0"/>
              <a:t>PhDr. Miroslava </a:t>
            </a:r>
            <a:r>
              <a:rPr lang="sk-SK" sz="2800" dirty="0" err="1"/>
              <a:t>Čerešníková</a:t>
            </a:r>
            <a:r>
              <a:rPr lang="sk-SK" sz="2800" dirty="0"/>
              <a:t>, PhD.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7AA13C0-AADE-435B-9D57-2A8AB8784559}"/>
              </a:ext>
            </a:extLst>
          </p:cNvPr>
          <p:cNvSpPr txBox="1">
            <a:spLocks/>
          </p:cNvSpPr>
          <p:nvPr/>
        </p:nvSpPr>
        <p:spPr>
          <a:xfrm>
            <a:off x="2361548" y="6272790"/>
            <a:ext cx="3312368" cy="101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Olomouc, 31.1.2022</a:t>
            </a:r>
          </a:p>
        </p:txBody>
      </p:sp>
    </p:spTree>
    <p:extLst>
      <p:ext uri="{BB962C8B-B14F-4D97-AF65-F5344CB8AC3E}">
        <p14:creationId xmlns:p14="http://schemas.microsoft.com/office/powerpoint/2010/main" val="57375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Vecné hypotézy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5576" y="2323652"/>
            <a:ext cx="7704856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sk-SK" dirty="0"/>
              <a:t>Predpokladáme, že rizikové správanie stúpa s narastajúcim vekom.</a:t>
            </a:r>
          </a:p>
          <a:p>
            <a:pPr marL="68580" indent="0">
              <a:buNone/>
            </a:pPr>
            <a:endParaRPr lang="sk-SK" dirty="0"/>
          </a:p>
          <a:p>
            <a:pPr marL="68580" indent="0">
              <a:buNone/>
            </a:pPr>
            <a:r>
              <a:rPr lang="sk-SK" dirty="0"/>
              <a:t>Predpokladáme, že chlapci sa správajú rizikovejšie ako dievčatá.</a:t>
            </a:r>
          </a:p>
          <a:p>
            <a:pPr marL="68580" indent="0">
              <a:buNone/>
            </a:pPr>
            <a:endParaRPr lang="sk-SK" dirty="0"/>
          </a:p>
          <a:p>
            <a:pPr marL="68580" indent="0">
              <a:buNone/>
            </a:pPr>
            <a:r>
              <a:rPr lang="sk-SK" dirty="0"/>
              <a:t>Predpokladáme, že </a:t>
            </a:r>
            <a:r>
              <a:rPr lang="sk-SK" dirty="0" err="1"/>
              <a:t>impulzivita</a:t>
            </a:r>
            <a:r>
              <a:rPr lang="sk-SK" dirty="0"/>
              <a:t> stúpa s narastajúcim vekom.</a:t>
            </a:r>
          </a:p>
          <a:p>
            <a:pPr marL="68580" indent="0">
              <a:buNone/>
            </a:pPr>
            <a:endParaRPr lang="sk-SK" dirty="0"/>
          </a:p>
          <a:p>
            <a:pPr marL="68580" indent="0">
              <a:buNone/>
            </a:pPr>
            <a:r>
              <a:rPr lang="sk-SK" dirty="0"/>
              <a:t>Predpokladáme, že chlapci sa správajú impulzívnejšie ako dievčatá.</a:t>
            </a:r>
          </a:p>
          <a:p>
            <a:pPr marL="6858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69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Základný súbor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žiaci/žiačky 5. až 9. ročníkov základných škôl </a:t>
            </a:r>
          </a:p>
          <a:p>
            <a:endParaRPr lang="sk-SK" dirty="0"/>
          </a:p>
          <a:p>
            <a:r>
              <a:rPr lang="sk-SK" dirty="0"/>
              <a:t>celkový počet žiakov/žiačok navštevujúcich 5. až 9. ročník základných škôl v školskom roku 2020/2021: 217 225 </a:t>
            </a:r>
          </a:p>
        </p:txBody>
      </p:sp>
    </p:spTree>
    <p:extLst>
      <p:ext uri="{BB962C8B-B14F-4D97-AF65-F5344CB8AC3E}">
        <p14:creationId xmlns:p14="http://schemas.microsoft.com/office/powerpoint/2010/main" val="426485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Výskumný súbor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2230 </a:t>
            </a:r>
            <a:r>
              <a:rPr lang="cs-CZ" dirty="0" err="1"/>
              <a:t>dospievajúcich</a:t>
            </a:r>
            <a:r>
              <a:rPr lang="cs-CZ" dirty="0"/>
              <a:t> </a:t>
            </a:r>
          </a:p>
          <a:p>
            <a:r>
              <a:rPr lang="cs-CZ" dirty="0" err="1"/>
              <a:t>priemerný</a:t>
            </a:r>
            <a:r>
              <a:rPr lang="cs-CZ" dirty="0"/>
              <a:t> vek 12.51 roka (</a:t>
            </a:r>
            <a:r>
              <a:rPr lang="cs-CZ" dirty="0" err="1"/>
              <a:t>štandardná</a:t>
            </a:r>
            <a:r>
              <a:rPr lang="cs-CZ" dirty="0"/>
              <a:t> </a:t>
            </a:r>
            <a:r>
              <a:rPr lang="cs-CZ" dirty="0" err="1"/>
              <a:t>odchýlka</a:t>
            </a:r>
            <a:r>
              <a:rPr lang="cs-CZ" dirty="0"/>
              <a:t> 1.48)</a:t>
            </a:r>
          </a:p>
          <a:p>
            <a:r>
              <a:rPr lang="cs-CZ" dirty="0" err="1"/>
              <a:t>podiel</a:t>
            </a:r>
            <a:r>
              <a:rPr lang="cs-CZ" dirty="0"/>
              <a:t> </a:t>
            </a:r>
            <a:r>
              <a:rPr lang="cs-CZ" dirty="0" err="1"/>
              <a:t>chlapcov</a:t>
            </a:r>
            <a:r>
              <a:rPr lang="cs-CZ" dirty="0"/>
              <a:t> a </a:t>
            </a:r>
            <a:r>
              <a:rPr lang="cs-CZ" dirty="0" err="1"/>
              <a:t>dievčat</a:t>
            </a:r>
            <a:r>
              <a:rPr lang="cs-CZ" dirty="0"/>
              <a:t> - 1069 : 1161</a:t>
            </a:r>
          </a:p>
          <a:p>
            <a:r>
              <a:rPr lang="cs-CZ" dirty="0" err="1"/>
              <a:t>zastúpenie</a:t>
            </a:r>
            <a:r>
              <a:rPr lang="cs-CZ" dirty="0"/>
              <a:t> </a:t>
            </a:r>
            <a:r>
              <a:rPr lang="cs-CZ" dirty="0" err="1"/>
              <a:t>ročníkov</a:t>
            </a:r>
            <a:endParaRPr lang="cs-CZ" dirty="0"/>
          </a:p>
          <a:p>
            <a:pPr lvl="1"/>
            <a:r>
              <a:rPr lang="cs-CZ" dirty="0"/>
              <a:t>5. ročník N = 404</a:t>
            </a:r>
          </a:p>
          <a:p>
            <a:pPr lvl="1"/>
            <a:r>
              <a:rPr lang="cs-CZ" dirty="0"/>
              <a:t>6. ročník N = 453</a:t>
            </a:r>
          </a:p>
          <a:p>
            <a:pPr lvl="1"/>
            <a:r>
              <a:rPr lang="cs-CZ" dirty="0"/>
              <a:t>7. ročník N = 557</a:t>
            </a:r>
          </a:p>
          <a:p>
            <a:pPr lvl="1"/>
            <a:r>
              <a:rPr lang="cs-CZ" dirty="0"/>
              <a:t>8. ročník N = 404</a:t>
            </a:r>
          </a:p>
          <a:p>
            <a:pPr lvl="1"/>
            <a:r>
              <a:rPr lang="cs-CZ" dirty="0"/>
              <a:t>9. ročník N = 412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654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Metódy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i="1" dirty="0"/>
              <a:t>VRSA (Výskyt rizikového </a:t>
            </a:r>
            <a:r>
              <a:rPr lang="cs-CZ" i="1" dirty="0" err="1"/>
              <a:t>správania</a:t>
            </a:r>
            <a:r>
              <a:rPr lang="cs-CZ" i="1" dirty="0"/>
              <a:t> </a:t>
            </a:r>
            <a:r>
              <a:rPr lang="cs-CZ" i="1" dirty="0" err="1"/>
              <a:t>adolescentov</a:t>
            </a:r>
            <a:r>
              <a:rPr lang="cs-CZ" i="1" dirty="0"/>
              <a:t>)</a:t>
            </a:r>
          </a:p>
          <a:p>
            <a:r>
              <a:rPr lang="sk-SK" dirty="0"/>
              <a:t>česká štandardizovaná metóda VRCHA (Výskyt rizikového </a:t>
            </a:r>
            <a:r>
              <a:rPr lang="sk-SK" dirty="0" err="1"/>
              <a:t>chování</a:t>
            </a:r>
            <a:r>
              <a:rPr lang="sk-SK" dirty="0"/>
              <a:t> u </a:t>
            </a:r>
            <a:r>
              <a:rPr lang="sk-SK" dirty="0" err="1"/>
              <a:t>adolescentů</a:t>
            </a:r>
            <a:r>
              <a:rPr lang="sk-SK" dirty="0"/>
              <a:t>)</a:t>
            </a:r>
          </a:p>
          <a:p>
            <a:r>
              <a:rPr lang="sk-SK" dirty="0"/>
              <a:t>Dolejš, Skopal (2015)</a:t>
            </a:r>
          </a:p>
          <a:p>
            <a:r>
              <a:rPr lang="sk-SK" dirty="0"/>
              <a:t>18 položiek</a:t>
            </a:r>
          </a:p>
          <a:p>
            <a:r>
              <a:rPr lang="sk-SK" dirty="0"/>
              <a:t>možnosti odpovede: áno - nie </a:t>
            </a:r>
          </a:p>
          <a:p>
            <a:r>
              <a:rPr lang="sk-SK" dirty="0"/>
              <a:t>3 </a:t>
            </a:r>
            <a:r>
              <a:rPr lang="sk-SK" dirty="0" err="1"/>
              <a:t>subškály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abúzus</a:t>
            </a:r>
          </a:p>
          <a:p>
            <a:pPr lvl="1"/>
            <a:r>
              <a:rPr lang="sk-SK" dirty="0"/>
              <a:t>delikvencia</a:t>
            </a:r>
          </a:p>
          <a:p>
            <a:pPr lvl="1"/>
            <a:r>
              <a:rPr lang="sk-SK" dirty="0"/>
              <a:t>šikanovanie</a:t>
            </a:r>
          </a:p>
          <a:p>
            <a:r>
              <a:rPr lang="sk-SK" dirty="0" err="1"/>
              <a:t>Cronbach</a:t>
            </a:r>
            <a:r>
              <a:rPr lang="sk-SK" dirty="0"/>
              <a:t> </a:t>
            </a:r>
            <a:r>
              <a:rPr lang="el-GR" dirty="0"/>
              <a:t>α</a:t>
            </a:r>
            <a:r>
              <a:rPr lang="sk-SK" dirty="0"/>
              <a:t>: 0.55 až 0.83</a:t>
            </a:r>
          </a:p>
        </p:txBody>
      </p:sp>
    </p:spTree>
    <p:extLst>
      <p:ext uri="{BB962C8B-B14F-4D97-AF65-F5344CB8AC3E}">
        <p14:creationId xmlns:p14="http://schemas.microsoft.com/office/powerpoint/2010/main" val="127077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Metódy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i="1" dirty="0"/>
              <a:t>SIDS (Škála impulzivity Dolejš, Skopal)</a:t>
            </a:r>
          </a:p>
          <a:p>
            <a:r>
              <a:rPr lang="sk-SK" dirty="0"/>
              <a:t>česká aj slovenská štandardizovaná metóda</a:t>
            </a:r>
          </a:p>
          <a:p>
            <a:r>
              <a:rPr lang="sk-SK" dirty="0"/>
              <a:t>Dolejš, Skopal (2016); Čerešník, Dolejš, Skopal (2016)</a:t>
            </a:r>
          </a:p>
          <a:p>
            <a:r>
              <a:rPr lang="sk-SK" dirty="0"/>
              <a:t>24 položiek</a:t>
            </a:r>
          </a:p>
          <a:p>
            <a:r>
              <a:rPr lang="sk-SK" dirty="0"/>
              <a:t>možnosti odpovede: rozhodne nesúhlasím, nesúhlasím, súhlasím, rozhodne súhlasím</a:t>
            </a:r>
          </a:p>
          <a:p>
            <a:r>
              <a:rPr lang="sk-SK" dirty="0" err="1"/>
              <a:t>unidimenzionálna</a:t>
            </a:r>
            <a:r>
              <a:rPr lang="sk-SK" dirty="0"/>
              <a:t> škála</a:t>
            </a:r>
          </a:p>
          <a:p>
            <a:r>
              <a:rPr lang="sk-SK" dirty="0" err="1"/>
              <a:t>Cronbach</a:t>
            </a:r>
            <a:r>
              <a:rPr lang="sk-SK" dirty="0"/>
              <a:t> </a:t>
            </a:r>
            <a:r>
              <a:rPr lang="el-GR" dirty="0"/>
              <a:t>α</a:t>
            </a:r>
            <a:r>
              <a:rPr lang="sk-SK" dirty="0"/>
              <a:t>: 0.86</a:t>
            </a:r>
          </a:p>
          <a:p>
            <a:pPr marL="6858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607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Štatistické hypotézy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5576" y="2323652"/>
            <a:ext cx="7704856" cy="350897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sk-SK" dirty="0"/>
              <a:t>H1: Predpokladáme vekové rozdiely v abúze.</a:t>
            </a:r>
          </a:p>
          <a:p>
            <a:pPr marL="68580" indent="0">
              <a:buNone/>
            </a:pPr>
            <a:r>
              <a:rPr lang="sk-SK" dirty="0"/>
              <a:t>H2: Predpokladáme vekové rozdiely v delikvencii.</a:t>
            </a:r>
          </a:p>
          <a:p>
            <a:pPr marL="68580" indent="0">
              <a:buNone/>
            </a:pPr>
            <a:r>
              <a:rPr lang="sk-SK" dirty="0"/>
              <a:t>H3: Predpokladáme vekové rozdiely v šikane.</a:t>
            </a:r>
          </a:p>
          <a:p>
            <a:pPr marL="68580" indent="0">
              <a:buNone/>
            </a:pPr>
            <a:r>
              <a:rPr lang="sk-SK" dirty="0"/>
              <a:t>H4: Predpokladáme vekové rozdiely v rizikovom správaní.</a:t>
            </a:r>
          </a:p>
          <a:p>
            <a:pPr marL="68580" indent="0">
              <a:buNone/>
            </a:pPr>
            <a:r>
              <a:rPr lang="sk-SK" dirty="0"/>
              <a:t>H5: Predpokladáme vekové rozdiely v </a:t>
            </a:r>
            <a:r>
              <a:rPr lang="sk-SK" dirty="0" err="1"/>
              <a:t>impulzivite</a:t>
            </a:r>
            <a:r>
              <a:rPr lang="sk-SK" dirty="0"/>
              <a:t>.</a:t>
            </a:r>
          </a:p>
          <a:p>
            <a:pPr marL="68580" indent="0">
              <a:buNone/>
            </a:pPr>
            <a:r>
              <a:rPr lang="sk-SK" dirty="0"/>
              <a:t>H6: Predpokladáme </a:t>
            </a:r>
            <a:r>
              <a:rPr lang="sk-SK" dirty="0" err="1"/>
              <a:t>medzipohlavné</a:t>
            </a:r>
            <a:r>
              <a:rPr lang="sk-SK" dirty="0"/>
              <a:t> rozdiely v abúze.</a:t>
            </a:r>
          </a:p>
          <a:p>
            <a:pPr marL="68580" indent="0">
              <a:buNone/>
            </a:pPr>
            <a:r>
              <a:rPr lang="sk-SK" dirty="0"/>
              <a:t>H7: Predpokladáme </a:t>
            </a:r>
            <a:r>
              <a:rPr lang="sk-SK" dirty="0" err="1"/>
              <a:t>medzipohlavné</a:t>
            </a:r>
            <a:r>
              <a:rPr lang="sk-SK" dirty="0"/>
              <a:t> rozdiely v delikvencii.</a:t>
            </a:r>
          </a:p>
          <a:p>
            <a:pPr marL="68580" indent="0">
              <a:buNone/>
            </a:pPr>
            <a:r>
              <a:rPr lang="sk-SK" dirty="0"/>
              <a:t>H8: Predpokladáme </a:t>
            </a:r>
            <a:r>
              <a:rPr lang="sk-SK" dirty="0" err="1"/>
              <a:t>medzipohlavné</a:t>
            </a:r>
            <a:r>
              <a:rPr lang="sk-SK" dirty="0"/>
              <a:t> rozdiely v šikane.</a:t>
            </a:r>
          </a:p>
          <a:p>
            <a:pPr marL="68580" indent="0">
              <a:buNone/>
            </a:pPr>
            <a:r>
              <a:rPr lang="sk-SK" dirty="0"/>
              <a:t>H9: Predpokladáme </a:t>
            </a:r>
            <a:r>
              <a:rPr lang="sk-SK" dirty="0" err="1"/>
              <a:t>medzipohlavné</a:t>
            </a:r>
            <a:r>
              <a:rPr lang="sk-SK" dirty="0"/>
              <a:t> rozdiely v rizikovom správaní.</a:t>
            </a:r>
          </a:p>
          <a:p>
            <a:pPr marL="68580" indent="0">
              <a:buNone/>
            </a:pPr>
            <a:r>
              <a:rPr lang="sk-SK" dirty="0"/>
              <a:t>H10: Predpokladáme </a:t>
            </a:r>
            <a:r>
              <a:rPr lang="sk-SK" dirty="0" err="1"/>
              <a:t>medzipohlavné</a:t>
            </a:r>
            <a:r>
              <a:rPr lang="sk-SK" dirty="0"/>
              <a:t> rozdiely v </a:t>
            </a:r>
            <a:r>
              <a:rPr lang="sk-SK" dirty="0" err="1"/>
              <a:t>impulzivite</a:t>
            </a:r>
            <a:r>
              <a:rPr lang="sk-SK" dirty="0"/>
              <a:t>.</a:t>
            </a:r>
          </a:p>
          <a:p>
            <a:pPr marL="6858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740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99007"/>
            <a:ext cx="3528509" cy="601136"/>
          </a:xfrm>
        </p:spPr>
        <p:txBody>
          <a:bodyPr>
            <a:normAutofit fontScale="90000"/>
          </a:bodyPr>
          <a:lstStyle/>
          <a:p>
            <a:r>
              <a:rPr lang="sk-SK" dirty="0"/>
              <a:t>Výsledky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382A0712-72FA-4DDA-990D-6D86124A1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94629"/>
              </p:ext>
            </p:extLst>
          </p:nvPr>
        </p:nvGraphicFramePr>
        <p:xfrm>
          <a:off x="611559" y="1628801"/>
          <a:ext cx="7920881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471">
                  <a:extLst>
                    <a:ext uri="{9D8B030D-6E8A-4147-A177-3AD203B41FA5}">
                      <a16:colId xmlns:a16="http://schemas.microsoft.com/office/drawing/2014/main" val="2144002832"/>
                    </a:ext>
                  </a:extLst>
                </a:gridCol>
                <a:gridCol w="1237601">
                  <a:extLst>
                    <a:ext uri="{9D8B030D-6E8A-4147-A177-3AD203B41FA5}">
                      <a16:colId xmlns:a16="http://schemas.microsoft.com/office/drawing/2014/main" val="701315525"/>
                    </a:ext>
                  </a:extLst>
                </a:gridCol>
                <a:gridCol w="1237601">
                  <a:extLst>
                    <a:ext uri="{9D8B030D-6E8A-4147-A177-3AD203B41FA5}">
                      <a16:colId xmlns:a16="http://schemas.microsoft.com/office/drawing/2014/main" val="1923219721"/>
                    </a:ext>
                  </a:extLst>
                </a:gridCol>
                <a:gridCol w="1118736">
                  <a:extLst>
                    <a:ext uri="{9D8B030D-6E8A-4147-A177-3AD203B41FA5}">
                      <a16:colId xmlns:a16="http://schemas.microsoft.com/office/drawing/2014/main" val="64750063"/>
                    </a:ext>
                  </a:extLst>
                </a:gridCol>
                <a:gridCol w="1081359">
                  <a:extLst>
                    <a:ext uri="{9D8B030D-6E8A-4147-A177-3AD203B41FA5}">
                      <a16:colId xmlns:a16="http://schemas.microsoft.com/office/drawing/2014/main" val="247290211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330416377"/>
                    </a:ext>
                  </a:extLst>
                </a:gridCol>
              </a:tblGrid>
              <a:tr h="684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>
                          <a:effectLst/>
                        </a:rPr>
                        <a:t>vek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abúzus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delikvencia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šikana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rizikové správanie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impulzivita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3794208088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0.20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0.36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0.50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1.06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48.22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2591233023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0.27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0.72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0.67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1.65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50.94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3770607834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0.42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0.95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0.79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2.14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53.69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33537309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0.66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1.20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0.84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2.66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55.24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1241177657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1.00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1.67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0.92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3.60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57.38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3110737783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1.34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2.03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0.77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4.15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57.75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570340812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>
                          <a:effectLst/>
                        </a:rPr>
                        <a:t>F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37.788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47.408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6.425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45.284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32.349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3175789280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>
                          <a:effectLst/>
                        </a:rPr>
                        <a:t>p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 anchor="ctr"/>
                </a:tc>
                <a:extLst>
                  <a:ext uri="{0D108BD9-81ED-4DB2-BD59-A6C34878D82A}">
                    <a16:rowId xmlns:a16="http://schemas.microsoft.com/office/drawing/2014/main" val="4173591003"/>
                  </a:ext>
                </a:extLst>
              </a:tr>
            </a:tbl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FAA80BF1-EDF7-4CF6-BAB1-264CA05984E2}"/>
              </a:ext>
            </a:extLst>
          </p:cNvPr>
          <p:cNvSpPr txBox="1"/>
          <p:nvPr/>
        </p:nvSpPr>
        <p:spPr>
          <a:xfrm>
            <a:off x="1403648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celý výskumný súbor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99AA0AA-2FE6-4C6D-B21D-A3EB470E8F45}"/>
              </a:ext>
            </a:extLst>
          </p:cNvPr>
          <p:cNvSpPr txBox="1"/>
          <p:nvPr/>
        </p:nvSpPr>
        <p:spPr>
          <a:xfrm>
            <a:off x="1187624" y="6181994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 dôvodu prehľadnosti uvádzame len priemerné hodnoty. Plný obsah tabuľky nájdete v konferenčnom príspevku.</a:t>
            </a:r>
          </a:p>
        </p:txBody>
      </p:sp>
    </p:spTree>
    <p:extLst>
      <p:ext uri="{BB962C8B-B14F-4D97-AF65-F5344CB8AC3E}">
        <p14:creationId xmlns:p14="http://schemas.microsoft.com/office/powerpoint/2010/main" val="341748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99007"/>
            <a:ext cx="3528509" cy="601136"/>
          </a:xfrm>
        </p:spPr>
        <p:txBody>
          <a:bodyPr>
            <a:normAutofit fontScale="90000"/>
          </a:bodyPr>
          <a:lstStyle/>
          <a:p>
            <a:r>
              <a:rPr lang="sk-SK" dirty="0"/>
              <a:t>Výsledky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F450A6A7-4191-4E98-B7A7-15A65E6C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85475"/>
              </p:ext>
            </p:extLst>
          </p:nvPr>
        </p:nvGraphicFramePr>
        <p:xfrm>
          <a:off x="611560" y="1628800"/>
          <a:ext cx="7920881" cy="36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733">
                  <a:extLst>
                    <a:ext uri="{9D8B030D-6E8A-4147-A177-3AD203B41FA5}">
                      <a16:colId xmlns:a16="http://schemas.microsoft.com/office/drawing/2014/main" val="1592479274"/>
                    </a:ext>
                  </a:extLst>
                </a:gridCol>
                <a:gridCol w="1306537">
                  <a:extLst>
                    <a:ext uri="{9D8B030D-6E8A-4147-A177-3AD203B41FA5}">
                      <a16:colId xmlns:a16="http://schemas.microsoft.com/office/drawing/2014/main" val="302094218"/>
                    </a:ext>
                  </a:extLst>
                </a:gridCol>
                <a:gridCol w="1306537">
                  <a:extLst>
                    <a:ext uri="{9D8B030D-6E8A-4147-A177-3AD203B41FA5}">
                      <a16:colId xmlns:a16="http://schemas.microsoft.com/office/drawing/2014/main" val="3426357069"/>
                    </a:ext>
                  </a:extLst>
                </a:gridCol>
                <a:gridCol w="1306537">
                  <a:extLst>
                    <a:ext uri="{9D8B030D-6E8A-4147-A177-3AD203B41FA5}">
                      <a16:colId xmlns:a16="http://schemas.microsoft.com/office/drawing/2014/main" val="832038847"/>
                    </a:ext>
                  </a:extLst>
                </a:gridCol>
                <a:gridCol w="1306537">
                  <a:extLst>
                    <a:ext uri="{9D8B030D-6E8A-4147-A177-3AD203B41FA5}">
                      <a16:colId xmlns:a16="http://schemas.microsoft.com/office/drawing/2014/main" val="3960200959"/>
                    </a:ext>
                  </a:extLst>
                </a:gridCol>
              </a:tblGrid>
              <a:tr h="327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pohlavie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M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t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p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8394797"/>
                  </a:ext>
                </a:extLst>
              </a:tr>
              <a:tr h="3273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abúzus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chlapci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0.71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3.180</a:t>
                      </a:r>
                      <a:endParaRPr lang="sk-SK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0.001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3261316"/>
                  </a:ext>
                </a:extLst>
              </a:tr>
              <a:tr h="32730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dievčatá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0.54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362530"/>
                  </a:ext>
                </a:extLst>
              </a:tr>
              <a:tr h="3273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delikvencia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chlapci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1.35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5.897</a:t>
                      </a:r>
                      <a:endParaRPr lang="sk-SK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9099150"/>
                  </a:ext>
                </a:extLst>
              </a:tr>
              <a:tr h="32730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dievčatá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0.97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23479"/>
                  </a:ext>
                </a:extLst>
              </a:tr>
              <a:tr h="3273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šikana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chlapci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0.84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2.854</a:t>
                      </a:r>
                      <a:endParaRPr lang="sk-SK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0.004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4973404"/>
                  </a:ext>
                </a:extLst>
              </a:tr>
              <a:tr h="32730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dievčatá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0.72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13141"/>
                  </a:ext>
                </a:extLst>
              </a:tr>
              <a:tr h="3273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rizikové správanie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chlapci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2.86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5.027</a:t>
                      </a:r>
                      <a:endParaRPr lang="sk-SK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0612827"/>
                  </a:ext>
                </a:extLst>
              </a:tr>
              <a:tr h="32730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dievčatá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2.22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9707"/>
                  </a:ext>
                </a:extLst>
              </a:tr>
              <a:tr h="3273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impulzivita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chlapci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54.75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1.791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0.074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5072236"/>
                  </a:ext>
                </a:extLst>
              </a:tr>
              <a:tr h="32730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dievčatá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53.89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619119"/>
                  </a:ext>
                </a:extLst>
              </a:tr>
            </a:tbl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996531B8-0BB3-45A7-8A21-2B153734EE36}"/>
              </a:ext>
            </a:extLst>
          </p:cNvPr>
          <p:cNvSpPr txBox="1"/>
          <p:nvPr/>
        </p:nvSpPr>
        <p:spPr>
          <a:xfrm>
            <a:off x="1403648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celý výskumný súbor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05D299F-E3D3-4BB2-B265-9A201228A7B1}"/>
              </a:ext>
            </a:extLst>
          </p:cNvPr>
          <p:cNvSpPr txBox="1"/>
          <p:nvPr/>
        </p:nvSpPr>
        <p:spPr>
          <a:xfrm>
            <a:off x="1187624" y="6181994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 dôvodu prehľadnosti uvádzame len priemerné hodnoty. Plný obsah tabuľky nájdete v konferenčnom príspevku.</a:t>
            </a:r>
          </a:p>
        </p:txBody>
      </p:sp>
    </p:spTree>
    <p:extLst>
      <p:ext uri="{BB962C8B-B14F-4D97-AF65-F5344CB8AC3E}">
        <p14:creationId xmlns:p14="http://schemas.microsoft.com/office/powerpoint/2010/main" val="210779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99007"/>
            <a:ext cx="3528509" cy="601136"/>
          </a:xfrm>
        </p:spPr>
        <p:txBody>
          <a:bodyPr>
            <a:normAutofit fontScale="90000"/>
          </a:bodyPr>
          <a:lstStyle/>
          <a:p>
            <a:r>
              <a:rPr lang="sk-SK" dirty="0"/>
              <a:t>Výsledky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51B1D792-FD41-4B6F-8F92-57BC4D324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38264"/>
              </p:ext>
            </p:extLst>
          </p:nvPr>
        </p:nvGraphicFramePr>
        <p:xfrm>
          <a:off x="611560" y="1672080"/>
          <a:ext cx="7920879" cy="355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388">
                  <a:extLst>
                    <a:ext uri="{9D8B030D-6E8A-4147-A177-3AD203B41FA5}">
                      <a16:colId xmlns:a16="http://schemas.microsoft.com/office/drawing/2014/main" val="3082069600"/>
                    </a:ext>
                  </a:extLst>
                </a:gridCol>
                <a:gridCol w="1197781">
                  <a:extLst>
                    <a:ext uri="{9D8B030D-6E8A-4147-A177-3AD203B41FA5}">
                      <a16:colId xmlns:a16="http://schemas.microsoft.com/office/drawing/2014/main" val="558483706"/>
                    </a:ext>
                  </a:extLst>
                </a:gridCol>
                <a:gridCol w="1197781">
                  <a:extLst>
                    <a:ext uri="{9D8B030D-6E8A-4147-A177-3AD203B41FA5}">
                      <a16:colId xmlns:a16="http://schemas.microsoft.com/office/drawing/2014/main" val="2048391480"/>
                    </a:ext>
                  </a:extLst>
                </a:gridCol>
                <a:gridCol w="1064693">
                  <a:extLst>
                    <a:ext uri="{9D8B030D-6E8A-4147-A177-3AD203B41FA5}">
                      <a16:colId xmlns:a16="http://schemas.microsoft.com/office/drawing/2014/main" val="546404143"/>
                    </a:ext>
                  </a:extLst>
                </a:gridCol>
                <a:gridCol w="1165618">
                  <a:extLst>
                    <a:ext uri="{9D8B030D-6E8A-4147-A177-3AD203B41FA5}">
                      <a16:colId xmlns:a16="http://schemas.microsoft.com/office/drawing/2014/main" val="3268267084"/>
                    </a:ext>
                  </a:extLst>
                </a:gridCol>
                <a:gridCol w="1165618">
                  <a:extLst>
                    <a:ext uri="{9D8B030D-6E8A-4147-A177-3AD203B41FA5}">
                      <a16:colId xmlns:a16="http://schemas.microsoft.com/office/drawing/2014/main" val="357267063"/>
                    </a:ext>
                  </a:extLst>
                </a:gridCol>
              </a:tblGrid>
              <a:tr h="62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vek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abúzus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delikvencia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šikana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rizikové správanie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impulzivita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1553688364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0.41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0.52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0.58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1.47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50.11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666950448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0.42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0.98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0.74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2.11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52.23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908721503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0.53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1.09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0.92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2.52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54.49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896003874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0.69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1.37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0.85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2.84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54.79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454571006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0.98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1.84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0.96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3.77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57.27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1187040989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1.43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2.32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0.83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4.57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57.78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467456599"/>
                  </a:ext>
                </a:extLst>
              </a:tr>
              <a:tr h="303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F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12.178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20.377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2.553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16.271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9.535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1555168595"/>
                  </a:ext>
                </a:extLst>
              </a:tr>
              <a:tr h="303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p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0.026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extLst>
                  <a:ext uri="{0D108BD9-81ED-4DB2-BD59-A6C34878D82A}">
                    <a16:rowId xmlns:a16="http://schemas.microsoft.com/office/drawing/2014/main" val="1623480320"/>
                  </a:ext>
                </a:extLst>
              </a:tr>
            </a:tbl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C1478F21-7AF2-4FEF-AADD-D55536ABA401}"/>
              </a:ext>
            </a:extLst>
          </p:cNvPr>
          <p:cNvSpPr txBox="1"/>
          <p:nvPr/>
        </p:nvSpPr>
        <p:spPr>
          <a:xfrm>
            <a:off x="1403648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chlapci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9BAE9CD-10E8-4F3D-83C1-A76B45D8AA41}"/>
              </a:ext>
            </a:extLst>
          </p:cNvPr>
          <p:cNvSpPr txBox="1"/>
          <p:nvPr/>
        </p:nvSpPr>
        <p:spPr>
          <a:xfrm>
            <a:off x="1187624" y="6181994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 dôvodu prehľadnosti uvádzame len priemerné hodnoty. Plný obsah tabuľky nájdete v konferenčnom príspevku.</a:t>
            </a:r>
          </a:p>
        </p:txBody>
      </p:sp>
    </p:spTree>
    <p:extLst>
      <p:ext uri="{BB962C8B-B14F-4D97-AF65-F5344CB8AC3E}">
        <p14:creationId xmlns:p14="http://schemas.microsoft.com/office/powerpoint/2010/main" val="278405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99007"/>
            <a:ext cx="3528509" cy="601136"/>
          </a:xfrm>
        </p:spPr>
        <p:txBody>
          <a:bodyPr>
            <a:normAutofit fontScale="90000"/>
          </a:bodyPr>
          <a:lstStyle/>
          <a:p>
            <a:r>
              <a:rPr lang="sk-SK" dirty="0"/>
              <a:t>Výsledky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F6873793-1045-4430-A444-4456F1196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84683"/>
              </p:ext>
            </p:extLst>
          </p:nvPr>
        </p:nvGraphicFramePr>
        <p:xfrm>
          <a:off x="611560" y="1628800"/>
          <a:ext cx="7943161" cy="360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092">
                  <a:extLst>
                    <a:ext uri="{9D8B030D-6E8A-4147-A177-3AD203B41FA5}">
                      <a16:colId xmlns:a16="http://schemas.microsoft.com/office/drawing/2014/main" val="3064066037"/>
                    </a:ext>
                  </a:extLst>
                </a:gridCol>
                <a:gridCol w="1246929">
                  <a:extLst>
                    <a:ext uri="{9D8B030D-6E8A-4147-A177-3AD203B41FA5}">
                      <a16:colId xmlns:a16="http://schemas.microsoft.com/office/drawing/2014/main" val="311497131"/>
                    </a:ext>
                  </a:extLst>
                </a:gridCol>
                <a:gridCol w="1246929">
                  <a:extLst>
                    <a:ext uri="{9D8B030D-6E8A-4147-A177-3AD203B41FA5}">
                      <a16:colId xmlns:a16="http://schemas.microsoft.com/office/drawing/2014/main" val="47202826"/>
                    </a:ext>
                  </a:extLst>
                </a:gridCol>
                <a:gridCol w="1050045">
                  <a:extLst>
                    <a:ext uri="{9D8B030D-6E8A-4147-A177-3AD203B41FA5}">
                      <a16:colId xmlns:a16="http://schemas.microsoft.com/office/drawing/2014/main" val="1396597070"/>
                    </a:ext>
                  </a:extLst>
                </a:gridCol>
                <a:gridCol w="1149583">
                  <a:extLst>
                    <a:ext uri="{9D8B030D-6E8A-4147-A177-3AD203B41FA5}">
                      <a16:colId xmlns:a16="http://schemas.microsoft.com/office/drawing/2014/main" val="2290120912"/>
                    </a:ext>
                  </a:extLst>
                </a:gridCol>
                <a:gridCol w="1149583">
                  <a:extLst>
                    <a:ext uri="{9D8B030D-6E8A-4147-A177-3AD203B41FA5}">
                      <a16:colId xmlns:a16="http://schemas.microsoft.com/office/drawing/2014/main" val="3331387611"/>
                    </a:ext>
                  </a:extLst>
                </a:gridCol>
              </a:tblGrid>
              <a:tr h="634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vek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abúzus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delikvencia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šikana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rizikové správanie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impulzivita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1565353597"/>
                  </a:ext>
                </a:extLst>
              </a:tr>
              <a:tr h="3920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0.03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0.25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0.45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0.73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46.74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3614180694"/>
                  </a:ext>
                </a:extLst>
              </a:tr>
              <a:tr h="3920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0.13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0.47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0.60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1.21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49.75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3108179684"/>
                  </a:ext>
                </a:extLst>
              </a:tr>
              <a:tr h="3920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0.31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0.82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0.67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1.79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52.97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058623500"/>
                  </a:ext>
                </a:extLst>
              </a:tr>
              <a:tr h="3920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0.63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1.06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0.84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2.50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55.58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408777235"/>
                  </a:ext>
                </a:extLst>
              </a:tr>
              <a:tr h="3920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1.02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1.52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0.89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3.45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57.47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3581759743"/>
                  </a:ext>
                </a:extLst>
              </a:tr>
              <a:tr h="3920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1.25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1.72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0.72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3.70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57.71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2968773169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F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29.182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28.623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4.569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32.017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b="1" dirty="0">
                          <a:effectLst/>
                        </a:rPr>
                        <a:t>24.334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extLst>
                  <a:ext uri="{0D108BD9-81ED-4DB2-BD59-A6C34878D82A}">
                    <a16:rowId xmlns:a16="http://schemas.microsoft.com/office/drawing/2014/main" val="3014135517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p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>
                          <a:effectLst/>
                        </a:rPr>
                        <a:t>&lt; 0.001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&lt; 0.001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48" marR="33848" marT="0" marB="0"/>
                </a:tc>
                <a:extLst>
                  <a:ext uri="{0D108BD9-81ED-4DB2-BD59-A6C34878D82A}">
                    <a16:rowId xmlns:a16="http://schemas.microsoft.com/office/drawing/2014/main" val="2005403625"/>
                  </a:ext>
                </a:extLst>
              </a:tr>
            </a:tbl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C0CAF8E9-9CAA-46D0-B92E-666570896D9C}"/>
              </a:ext>
            </a:extLst>
          </p:cNvPr>
          <p:cNvSpPr txBox="1"/>
          <p:nvPr/>
        </p:nvSpPr>
        <p:spPr>
          <a:xfrm>
            <a:off x="1403648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dievčatá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5089F2C-F319-4F61-A1B3-B5A1E1E3B501}"/>
              </a:ext>
            </a:extLst>
          </p:cNvPr>
          <p:cNvSpPr txBox="1"/>
          <p:nvPr/>
        </p:nvSpPr>
        <p:spPr>
          <a:xfrm>
            <a:off x="1187624" y="6181994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 dôvodu prehľadnosti uvádzame len priemerné hodnoty. Plný obsah tabuľky nájdete v konferenčnom príspevku.</a:t>
            </a:r>
          </a:p>
        </p:txBody>
      </p:sp>
    </p:spTree>
    <p:extLst>
      <p:ext uri="{BB962C8B-B14F-4D97-AF65-F5344CB8AC3E}">
        <p14:creationId xmlns:p14="http://schemas.microsoft.com/office/powerpoint/2010/main" val="239116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Výzvy dospievania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schopnosť </a:t>
            </a:r>
            <a:r>
              <a:rPr lang="sk-SK" dirty="0" err="1"/>
              <a:t>sebaexplorácie</a:t>
            </a:r>
            <a:r>
              <a:rPr lang="sk-SK" dirty="0"/>
              <a:t> a zameranie sa na osobnostný rast</a:t>
            </a:r>
          </a:p>
          <a:p>
            <a:r>
              <a:rPr lang="sk-SK" dirty="0"/>
              <a:t>osobná identita (hoci stále ako premenlivý </a:t>
            </a:r>
            <a:r>
              <a:rPr lang="sk-SK" dirty="0" err="1"/>
              <a:t>geštalt</a:t>
            </a:r>
            <a:r>
              <a:rPr lang="sk-SK" dirty="0"/>
              <a:t>), </a:t>
            </a:r>
          </a:p>
          <a:p>
            <a:r>
              <a:rPr lang="sk-SK" dirty="0"/>
              <a:t>schopnosť abstrahovať a formalizovať informácie, </a:t>
            </a:r>
          </a:p>
          <a:p>
            <a:r>
              <a:rPr lang="sk-SK" dirty="0"/>
              <a:t>morálne usudzovanie s viazanosťou na najvyššie morálne princípy </a:t>
            </a:r>
          </a:p>
          <a:p>
            <a:r>
              <a:rPr lang="sk-SK" dirty="0" err="1"/>
              <a:t>sebaregulačné</a:t>
            </a:r>
            <a:r>
              <a:rPr lang="sk-SK" dirty="0"/>
              <a:t> stratégie, v ktorých sa uplatňuje nielen „dopriatie si“, ale aj „odopieranie si“.</a:t>
            </a:r>
          </a:p>
        </p:txBody>
      </p:sp>
    </p:spTree>
    <p:extLst>
      <p:ext uri="{BB962C8B-B14F-4D97-AF65-F5344CB8AC3E}">
        <p14:creationId xmlns:p14="http://schemas.microsoft.com/office/powerpoint/2010/main" val="286519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99007"/>
            <a:ext cx="3528509" cy="601136"/>
          </a:xfrm>
        </p:spPr>
        <p:txBody>
          <a:bodyPr>
            <a:normAutofit fontScale="90000"/>
          </a:bodyPr>
          <a:lstStyle/>
          <a:p>
            <a:r>
              <a:rPr lang="sk-SK" dirty="0"/>
              <a:t>Výsledky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CC84A65-AD98-4083-9844-797E1BC081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537" y="706719"/>
            <a:ext cx="4275524" cy="265027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928BA01-C8E4-4D3F-BCE7-6DD905A4B7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1"/>
            <a:ext cx="5147592" cy="30385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DC22E3D-D44C-4AA1-BC56-2B63A9D8F8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1"/>
            <a:ext cx="5150317" cy="30385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81947D5-011B-4E0E-B946-38DBDF85B083}"/>
              </a:ext>
            </a:extLst>
          </p:cNvPr>
          <p:cNvSpPr txBox="1"/>
          <p:nvPr/>
        </p:nvSpPr>
        <p:spPr>
          <a:xfrm>
            <a:off x="4932040" y="20112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r = 0.483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8342C99-6431-416A-938B-BFF02D28BDD7}"/>
              </a:ext>
            </a:extLst>
          </p:cNvPr>
          <p:cNvSpPr txBox="1"/>
          <p:nvPr/>
        </p:nvSpPr>
        <p:spPr>
          <a:xfrm>
            <a:off x="3112249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 = 0.445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3BEBFB8-3755-4BCC-B0A5-CF209DCACB9E}"/>
              </a:ext>
            </a:extLst>
          </p:cNvPr>
          <p:cNvSpPr txBox="1"/>
          <p:nvPr/>
        </p:nvSpPr>
        <p:spPr>
          <a:xfrm>
            <a:off x="7569849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 = 0.523</a:t>
            </a:r>
          </a:p>
        </p:txBody>
      </p:sp>
    </p:spTree>
    <p:extLst>
      <p:ext uri="{BB962C8B-B14F-4D97-AF65-F5344CB8AC3E}">
        <p14:creationId xmlns:p14="http://schemas.microsoft.com/office/powerpoint/2010/main" val="3713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961176"/>
          </a:xfrm>
        </p:spPr>
        <p:txBody>
          <a:bodyPr/>
          <a:lstStyle/>
          <a:p>
            <a:r>
              <a:rPr lang="sk-SK" dirty="0"/>
              <a:t>Diskusia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môžeme podporiť všetky stanovené hypotézy s výnimkou hypotézy 10</a:t>
            </a:r>
          </a:p>
          <a:p>
            <a:r>
              <a:rPr lang="sk-SK" dirty="0"/>
              <a:t>rozdiely medzi sledovanými vekovými kohortami majú vysokú štatistickú významnosť</a:t>
            </a:r>
          </a:p>
          <a:p>
            <a:r>
              <a:rPr lang="sk-SK" dirty="0"/>
              <a:t>v škálach abúzus, delikvencia a celkové rizikové správanie produkcia rizikového správania rastie súčasne so zvyšujúcim sa vekom</a:t>
            </a:r>
          </a:p>
          <a:p>
            <a:r>
              <a:rPr lang="sk-SK" dirty="0"/>
              <a:t>v škále šikana sa rastová krivka láme v štrnástom roku života a v skupine pätnásťročných začína klesať</a:t>
            </a:r>
          </a:p>
        </p:txBody>
      </p:sp>
    </p:spTree>
    <p:extLst>
      <p:ext uri="{BB962C8B-B14F-4D97-AF65-F5344CB8AC3E}">
        <p14:creationId xmlns:p14="http://schemas.microsoft.com/office/powerpoint/2010/main" val="165415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E849C-D7D8-4D47-9D0C-826BE246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Diskusia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CCA506-C90C-4DDA-A203-59D1E644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960440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/>
              <a:t>Súvisí vývin exekutívnych funkcií aj s produkciou rizikového správania?</a:t>
            </a:r>
          </a:p>
          <a:p>
            <a:r>
              <a:rPr lang="sk-SK" dirty="0"/>
              <a:t>Starší dospievajúci majú v porovnaní s 10-ročnými väčšie problémy v oblasti regulácie emócií, v časovom manažmente vo vzťahu k plneniu úloh a povinností, prispôsobovania sa novým situáciám resp. zmeny svojho neefektívneho reagovania v novej situácii, s odložením príjemných aktivít na úkor povinností. </a:t>
            </a:r>
          </a:p>
          <a:p>
            <a:r>
              <a:rPr lang="sk-SK" dirty="0"/>
              <a:t>Všetky identifikované vekové rozdiely sa viažu na exekutívne funkcie horúceho (afektívneho) systému, ktorý sa v dospievaní dostáva do popredia. </a:t>
            </a:r>
          </a:p>
          <a:p>
            <a:r>
              <a:rPr lang="sk-SK" dirty="0"/>
              <a:t>Jednou z charakteristík prejavu horúceho systému je </a:t>
            </a:r>
            <a:r>
              <a:rPr lang="sk-SK" dirty="0" err="1"/>
              <a:t>impulzivita</a:t>
            </a:r>
            <a:r>
              <a:rPr lang="sk-SK" dirty="0"/>
              <a:t> správania. </a:t>
            </a:r>
            <a:r>
              <a:rPr lang="sk-SK" dirty="0" err="1"/>
              <a:t>Impulzivita</a:t>
            </a:r>
            <a:r>
              <a:rPr lang="sk-SK" dirty="0"/>
              <a:t> je zároveň faktorom rizikového správania.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876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8FF4D-B370-446A-AD86-3E227F32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Diskusia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D26F77-F039-48D5-87D6-C39E0D59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S vekom </a:t>
            </a:r>
            <a:r>
              <a:rPr lang="sk-SK" dirty="0" err="1"/>
              <a:t>impulzivita</a:t>
            </a:r>
            <a:r>
              <a:rPr lang="sk-SK" dirty="0"/>
              <a:t> dospievajúcich rastie. </a:t>
            </a:r>
          </a:p>
          <a:p>
            <a:r>
              <a:rPr lang="sk-SK" dirty="0" err="1"/>
              <a:t>Impulzivita</a:t>
            </a:r>
            <a:r>
              <a:rPr lang="sk-SK" dirty="0"/>
              <a:t> je jedinou sledovanou premennou, v ktorej sme nezachytili štatisticky významný rozdiel medzi chlapcami a dievčatami, hoci rozdiel sa blíži štatistickej významnosti. </a:t>
            </a:r>
          </a:p>
          <a:p>
            <a:r>
              <a:rPr lang="sk-SK" dirty="0"/>
              <a:t>U dievčat je priebeh krivky rizikového správania a </a:t>
            </a:r>
            <a:r>
              <a:rPr lang="sk-SK" dirty="0" err="1"/>
              <a:t>impulzivity</a:t>
            </a:r>
            <a:r>
              <a:rPr lang="sk-SK" dirty="0"/>
              <a:t> súbežný a okolo štrnásteho roku síce stúpa, ale prestáva stúpať strmo. </a:t>
            </a:r>
          </a:p>
          <a:p>
            <a:r>
              <a:rPr lang="sk-SK" dirty="0"/>
              <a:t>Krivka </a:t>
            </a:r>
            <a:r>
              <a:rPr lang="sk-SK" dirty="0" err="1"/>
              <a:t>impulzivity</a:t>
            </a:r>
            <a:r>
              <a:rPr lang="sk-SK" dirty="0"/>
              <a:t> sa u chlapcov láme  okolo štrnásteho roku a prestáva stúpať strmo, priebeh rizikového správania je stále prudko stúpajúci.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80545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F391C-0F6A-4ED4-9CB8-3C30A359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Diskusia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B786D5-B1B5-4CA7-BAA6-F7281F331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Prečo sa tento rozdiel objavil?</a:t>
            </a:r>
          </a:p>
          <a:p>
            <a:r>
              <a:rPr lang="sk-SK" dirty="0"/>
              <a:t>Možné interpretácie:</a:t>
            </a:r>
          </a:p>
          <a:p>
            <a:pPr lvl="1"/>
            <a:r>
              <a:rPr lang="sk-SK" dirty="0"/>
              <a:t>teória vzťahovej väzby </a:t>
            </a:r>
          </a:p>
          <a:p>
            <a:pPr lvl="1"/>
            <a:r>
              <a:rPr lang="sk-SK" dirty="0" err="1"/>
              <a:t>sebaregulácia</a:t>
            </a:r>
            <a:r>
              <a:rPr lang="sk-SK" dirty="0"/>
              <a:t> a kvalita exekutívnych funkcií</a:t>
            </a:r>
          </a:p>
          <a:p>
            <a:pPr lvl="1"/>
            <a:r>
              <a:rPr lang="sk-SK" dirty="0"/>
              <a:t>socializácia</a:t>
            </a:r>
          </a:p>
        </p:txBody>
      </p:sp>
    </p:spTree>
    <p:extLst>
      <p:ext uri="{BB962C8B-B14F-4D97-AF65-F5344CB8AC3E}">
        <p14:creationId xmlns:p14="http://schemas.microsoft.com/office/powerpoint/2010/main" val="9959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4E50E-6385-481D-8510-3D643A1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8FD117-6AB0-4BF8-9012-456243AB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existuje silný vzťah medzi rizikovým správaním a </a:t>
            </a:r>
            <a:r>
              <a:rPr lang="sk-SK" dirty="0" err="1"/>
              <a:t>impulzivitou</a:t>
            </a:r>
            <a:endParaRPr lang="sk-SK" dirty="0"/>
          </a:p>
          <a:p>
            <a:r>
              <a:rPr lang="sk-SK" dirty="0"/>
              <a:t>v skupine  10 až 15 ročných sa výraznejšie prejavuje u dievčat</a:t>
            </a:r>
          </a:p>
          <a:p>
            <a:r>
              <a:rPr lang="sk-SK" dirty="0"/>
              <a:t>u chlapcov je silný vzťah viditeľný do cca štrnástich rokov, potom rizikové správanie stúpa strmšie ako </a:t>
            </a:r>
            <a:r>
              <a:rPr lang="sk-SK" dirty="0" err="1"/>
              <a:t>impulzivita</a:t>
            </a:r>
            <a:endParaRPr lang="sk-SK" dirty="0"/>
          </a:p>
          <a:p>
            <a:r>
              <a:rPr lang="sk-SK" dirty="0"/>
              <a:t>intervencie smerujúce k znižovaniu produkcie rizikového správania by mali byť smerované na posilnenie </a:t>
            </a:r>
            <a:r>
              <a:rPr lang="sk-SK" dirty="0" err="1"/>
              <a:t>protektívnych</a:t>
            </a:r>
            <a:r>
              <a:rPr lang="sk-SK" dirty="0"/>
              <a:t> faktorov. </a:t>
            </a:r>
          </a:p>
          <a:p>
            <a:r>
              <a:rPr lang="sk-SK" dirty="0"/>
              <a:t>vo vzťahu k </a:t>
            </a:r>
            <a:r>
              <a:rPr lang="sk-SK" dirty="0" err="1"/>
              <a:t>impulzivite</a:t>
            </a:r>
            <a:r>
              <a:rPr lang="sk-SK" dirty="0"/>
              <a:t> a rizikovému správaniu sa ako efektívne javí posilňovanie exekutívnych funkcií (najmä inhibičnej kontroly, riešenia problémových situácií) už pred obdobím dospievania</a:t>
            </a:r>
          </a:p>
        </p:txBody>
      </p:sp>
    </p:spTree>
    <p:extLst>
      <p:ext uri="{BB962C8B-B14F-4D97-AF65-F5344CB8AC3E}">
        <p14:creationId xmlns:p14="http://schemas.microsoft.com/office/powerpoint/2010/main" val="320413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Ďakujeme za pozornosť.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106F5A0-4667-4D60-9DE3-6884248E1676}"/>
              </a:ext>
            </a:extLst>
          </p:cNvPr>
          <p:cNvSpPr txBox="1"/>
          <p:nvPr/>
        </p:nvSpPr>
        <p:spPr>
          <a:xfrm>
            <a:off x="2555776" y="414908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michal.ceresnik@panaurouni.com</a:t>
            </a:r>
          </a:p>
          <a:p>
            <a:endParaRPr lang="sk-SK" dirty="0"/>
          </a:p>
          <a:p>
            <a:r>
              <a:rPr lang="sk-SK" dirty="0"/>
              <a:t>mceresnikova@ukf.sk</a:t>
            </a:r>
          </a:p>
        </p:txBody>
      </p:sp>
    </p:spTree>
    <p:extLst>
      <p:ext uri="{BB962C8B-B14F-4D97-AF65-F5344CB8AC3E}">
        <p14:creationId xmlns:p14="http://schemas.microsoft.com/office/powerpoint/2010/main" val="162096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859BD-E37F-4451-854E-A11FD531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môžeme vidieť pri pohľade na správanie dospievajúcich?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6073C70-A727-473F-B5C6-2BD718D74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8671" y="2933149"/>
            <a:ext cx="4676125" cy="350837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E5F7A4E-60BA-4B56-A8C6-85E406DA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587" y="2276872"/>
            <a:ext cx="3176291" cy="74987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1651D52-E771-490D-92FF-771C4B176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6012410"/>
            <a:ext cx="231058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Kategórie rizikového správania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záškoláctvo</a:t>
            </a:r>
          </a:p>
          <a:p>
            <a:r>
              <a:rPr lang="sk-SK" dirty="0"/>
              <a:t>klamanie</a:t>
            </a:r>
          </a:p>
          <a:p>
            <a:r>
              <a:rPr lang="sk-SK" dirty="0"/>
              <a:t>agresivita</a:t>
            </a:r>
          </a:p>
          <a:p>
            <a:r>
              <a:rPr lang="sk-SK" dirty="0"/>
              <a:t>násilné správanie, </a:t>
            </a:r>
            <a:r>
              <a:rPr lang="sk-SK" dirty="0" err="1"/>
              <a:t>šikana</a:t>
            </a:r>
            <a:r>
              <a:rPr lang="sk-SK" dirty="0"/>
              <a:t>, </a:t>
            </a:r>
            <a:r>
              <a:rPr lang="sk-SK" dirty="0" err="1"/>
              <a:t>kyberšikana</a:t>
            </a:r>
            <a:endParaRPr lang="sk-SK" dirty="0"/>
          </a:p>
          <a:p>
            <a:r>
              <a:rPr lang="sk-SK" dirty="0"/>
              <a:t>kriminálne správanie (napr. krádeže)</a:t>
            </a:r>
          </a:p>
          <a:p>
            <a:r>
              <a:rPr lang="sk-SK" dirty="0"/>
              <a:t>závislosti (látkové aj nelátkové)</a:t>
            </a:r>
          </a:p>
          <a:p>
            <a:r>
              <a:rPr lang="sk-SK" dirty="0"/>
              <a:t>rizikové správanie na internete</a:t>
            </a:r>
          </a:p>
          <a:p>
            <a:r>
              <a:rPr lang="sk-SK" dirty="0"/>
              <a:t>rizikové sexuálne správanie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sk-SK" sz="1800" dirty="0"/>
              <a:t>rizikové správanie v doprave </a:t>
            </a:r>
          </a:p>
          <a:p>
            <a:r>
              <a:rPr lang="sk-SK" sz="1800" dirty="0"/>
              <a:t>extrémne rizikové športy, hazardné aktivity</a:t>
            </a:r>
          </a:p>
          <a:p>
            <a:r>
              <a:rPr lang="sk-SK" sz="1800" dirty="0"/>
              <a:t>užívanie anabolík a </a:t>
            </a:r>
            <a:r>
              <a:rPr lang="sk-SK" sz="1800" dirty="0" err="1"/>
              <a:t>steroidov</a:t>
            </a:r>
            <a:endParaRPr lang="sk-SK" sz="1800" dirty="0"/>
          </a:p>
          <a:p>
            <a:r>
              <a:rPr lang="sk-SK" sz="1800" dirty="0"/>
              <a:t>nezdravé stravovacie návyky </a:t>
            </a:r>
          </a:p>
          <a:p>
            <a:r>
              <a:rPr lang="sk-SK" sz="1800" dirty="0"/>
              <a:t>extrémizmus (napr. pravicový, ľavicový, náboženský) a subkultúry (napr. </a:t>
            </a:r>
            <a:r>
              <a:rPr lang="sk-SK" sz="1800" dirty="0" err="1"/>
              <a:t>skinheads</a:t>
            </a:r>
            <a:r>
              <a:rPr lang="sk-SK" sz="1800" dirty="0"/>
              <a:t>, DIY, </a:t>
            </a:r>
            <a:r>
              <a:rPr lang="sk-SK" sz="1800" dirty="0" err="1"/>
              <a:t>squatting</a:t>
            </a:r>
            <a:r>
              <a:rPr lang="sk-SK" sz="1800" dirty="0"/>
              <a:t>)</a:t>
            </a:r>
          </a:p>
          <a:p>
            <a:r>
              <a:rPr lang="sk-SK" sz="1800" dirty="0"/>
              <a:t>xenofóbia, rasizmus, intolerancia, antisemitizmus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99592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Nielsen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Sobotková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a kol. (2014)</a:t>
            </a:r>
          </a:p>
        </p:txBody>
      </p:sp>
    </p:spTree>
    <p:extLst>
      <p:ext uri="{BB962C8B-B14F-4D97-AF65-F5344CB8AC3E}">
        <p14:creationId xmlns:p14="http://schemas.microsoft.com/office/powerpoint/2010/main" val="199653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Rizikové správanie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sociálno-patologické javy</a:t>
            </a:r>
          </a:p>
          <a:p>
            <a:pPr lvl="1"/>
            <a:r>
              <a:rPr lang="sk-SK" dirty="0" err="1"/>
              <a:t>stigmatizácia</a:t>
            </a:r>
            <a:endParaRPr lang="sk-SK" dirty="0"/>
          </a:p>
          <a:p>
            <a:pPr lvl="1"/>
            <a:r>
              <a:rPr lang="sk-SK" dirty="0" err="1"/>
              <a:t>patologizácia</a:t>
            </a:r>
            <a:endParaRPr lang="sk-SK" dirty="0"/>
          </a:p>
          <a:p>
            <a:pPr marL="68580" indent="0">
              <a:buNone/>
            </a:pPr>
            <a:endParaRPr lang="sk-SK" dirty="0"/>
          </a:p>
          <a:p>
            <a:pPr marL="68580" indent="0">
              <a:buNone/>
            </a:pPr>
            <a:r>
              <a:rPr lang="sk-SK" dirty="0"/>
              <a:t>alebo</a:t>
            </a:r>
          </a:p>
          <a:p>
            <a:endParaRPr lang="sk-SK" dirty="0"/>
          </a:p>
          <a:p>
            <a:r>
              <a:rPr lang="sk-SK" dirty="0"/>
              <a:t>syndróm rizikového správania v dospievaní</a:t>
            </a:r>
          </a:p>
          <a:p>
            <a:pPr lvl="1"/>
            <a:r>
              <a:rPr lang="sk-SK" dirty="0" err="1"/>
              <a:t>zvládací</a:t>
            </a:r>
            <a:r>
              <a:rPr lang="sk-SK" dirty="0"/>
              <a:t> proces</a:t>
            </a:r>
          </a:p>
          <a:p>
            <a:pPr lvl="1"/>
            <a:r>
              <a:rPr lang="sk-SK" dirty="0"/>
              <a:t>rastové poňatie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508104" y="357301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91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Rizikové správanie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akékoľvek správanie s potenciálom neželaného výsledku</a:t>
            </a:r>
          </a:p>
          <a:p>
            <a:r>
              <a:rPr lang="sk-SK" dirty="0"/>
              <a:t>podľa </a:t>
            </a:r>
            <a:r>
              <a:rPr lang="sk-SK" dirty="0" err="1"/>
              <a:t>Dolejša</a:t>
            </a:r>
            <a:r>
              <a:rPr lang="sk-SK" dirty="0"/>
              <a:t> (2010): </a:t>
            </a:r>
          </a:p>
          <a:p>
            <a:pPr lvl="1"/>
            <a:r>
              <a:rPr lang="sk-SK" dirty="0"/>
              <a:t>správanie jednotlivca alebo skupiny, ktoré zapríčiňuje preukázateľný nárast </a:t>
            </a:r>
          </a:p>
          <a:p>
            <a:pPr lvl="2"/>
            <a:r>
              <a:rPr lang="sk-SK" dirty="0"/>
              <a:t>sociálnych, </a:t>
            </a:r>
          </a:p>
          <a:p>
            <a:pPr lvl="2"/>
            <a:r>
              <a:rPr lang="sk-SK" dirty="0"/>
              <a:t>psychických, </a:t>
            </a:r>
          </a:p>
          <a:p>
            <a:pPr lvl="2"/>
            <a:r>
              <a:rPr lang="sk-SK" dirty="0"/>
              <a:t>zdravotných, </a:t>
            </a:r>
          </a:p>
          <a:p>
            <a:pPr lvl="2"/>
            <a:r>
              <a:rPr lang="sk-SK" dirty="0"/>
              <a:t>vývinových, </a:t>
            </a:r>
          </a:p>
          <a:p>
            <a:pPr lvl="2"/>
            <a:r>
              <a:rPr lang="sk-SK" dirty="0"/>
              <a:t>fyziologických a ďalších rizík pre človeka, jeho okolie a spoločnosť</a:t>
            </a:r>
          </a:p>
        </p:txBody>
      </p:sp>
    </p:spTree>
    <p:extLst>
      <p:ext uri="{BB962C8B-B14F-4D97-AF65-F5344CB8AC3E}">
        <p14:creationId xmlns:p14="http://schemas.microsoft.com/office/powerpoint/2010/main" val="193717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889168"/>
          </a:xfrm>
        </p:spPr>
        <p:txBody>
          <a:bodyPr/>
          <a:lstStyle/>
          <a:p>
            <a:r>
              <a:rPr lang="sk-SK" dirty="0"/>
              <a:t>Rizikové správanie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43491" y="1916832"/>
            <a:ext cx="7024743" cy="3915797"/>
          </a:xfrm>
        </p:spPr>
        <p:txBody>
          <a:bodyPr>
            <a:normAutofit/>
          </a:bodyPr>
          <a:lstStyle/>
          <a:p>
            <a:r>
              <a:rPr lang="sk-SK" dirty="0"/>
              <a:t>Rizikové správanie v interpretácii </a:t>
            </a:r>
            <a:r>
              <a:rPr lang="sk-SK" dirty="0" err="1"/>
              <a:t>Jessora</a:t>
            </a:r>
            <a:endParaRPr lang="sk-SK" dirty="0"/>
          </a:p>
          <a:p>
            <a:pPr lvl="1"/>
            <a:r>
              <a:rPr lang="sk-SK" dirty="0"/>
              <a:t>Syndróm rizikového správania v dospievaní (SRS-D)</a:t>
            </a:r>
          </a:p>
          <a:p>
            <a:pPr lvl="2"/>
            <a:r>
              <a:rPr lang="sk-SK" dirty="0"/>
              <a:t>koncept rozvíjaný od 70. rokov 20. storočia</a:t>
            </a:r>
          </a:p>
          <a:p>
            <a:pPr lvl="2"/>
            <a:r>
              <a:rPr lang="sk-SK" dirty="0"/>
              <a:t>pôvodne v dvoch líniách: </a:t>
            </a:r>
          </a:p>
          <a:p>
            <a:pPr lvl="3"/>
            <a:r>
              <a:rPr lang="sk-SK" dirty="0"/>
              <a:t>syndróm rizikového správania a </a:t>
            </a:r>
          </a:p>
          <a:p>
            <a:pPr lvl="3"/>
            <a:r>
              <a:rPr lang="sk-SK" dirty="0"/>
              <a:t>syndróm problémového správania</a:t>
            </a:r>
          </a:p>
          <a:p>
            <a:pPr lvl="2"/>
            <a:r>
              <a:rPr lang="sk-SK" dirty="0"/>
              <a:t>účel SRS-D</a:t>
            </a:r>
          </a:p>
          <a:p>
            <a:pPr lvl="3"/>
            <a:r>
              <a:rPr lang="sk-SK" dirty="0"/>
              <a:t>pozitívne uspokojenie vo vývinových problémoch</a:t>
            </a:r>
          </a:p>
          <a:p>
            <a:pPr lvl="3"/>
            <a:r>
              <a:rPr lang="sk-SK" dirty="0"/>
              <a:t>riešenie aktuálneho osobného problému</a:t>
            </a:r>
          </a:p>
          <a:p>
            <a:pPr lvl="3"/>
            <a:r>
              <a:rPr lang="sk-SK" dirty="0"/>
              <a:t>náhrada niečoho, čo chýba</a:t>
            </a:r>
          </a:p>
          <a:p>
            <a:pPr marL="6858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466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1AA6D-477E-4740-BD36-251ABFA1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Rizikové správanie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0E66BB-6904-475D-913C-B58CC565C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rizikové faktory (spúšťače) a  </a:t>
            </a:r>
            <a:r>
              <a:rPr lang="sk-SK" dirty="0" err="1"/>
              <a:t>protektívne</a:t>
            </a:r>
            <a:r>
              <a:rPr lang="sk-SK" dirty="0"/>
              <a:t> faktory - individuálne, rodinné, sociálne</a:t>
            </a:r>
          </a:p>
          <a:p>
            <a:pPr lvl="1"/>
            <a:r>
              <a:rPr lang="sk-SK" b="1" dirty="0"/>
              <a:t>Spúšťače</a:t>
            </a:r>
            <a:r>
              <a:rPr lang="sk-SK" dirty="0"/>
              <a:t>: zanedbávanie a zneužívanie, poruchy správania, genetická záťaž, nízka sebadôvera a sebaúcta, chronické ochorenie, zlý školský prospech, nízke ašpirácie, neistá perspektíva budúcnosti, beznádej a ďalšie</a:t>
            </a:r>
          </a:p>
          <a:p>
            <a:pPr lvl="1"/>
            <a:r>
              <a:rPr lang="sk-SK" b="1" dirty="0" err="1"/>
              <a:t>Protektívne</a:t>
            </a:r>
            <a:r>
              <a:rPr lang="sk-SK" b="1" dirty="0"/>
              <a:t> faktory</a:t>
            </a:r>
            <a:r>
              <a:rPr lang="sk-SK" dirty="0"/>
              <a:t>: vysoká inteligencia, vysoká sebaúcta a sebadôvera, pozitívna perspektíva budúcnosti, sociálne spôsobilosti, schopnosť sebakontroly, pozitívna orientácia na školu, pozitívna orientácia na zdravie, religiozita, dobrovoľníctvo a ďalšie</a:t>
            </a:r>
          </a:p>
        </p:txBody>
      </p:sp>
    </p:spTree>
    <p:extLst>
      <p:ext uri="{BB962C8B-B14F-4D97-AF65-F5344CB8AC3E}">
        <p14:creationId xmlns:p14="http://schemas.microsoft.com/office/powerpoint/2010/main" val="55957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Centrálna charakteristika rizikového správania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Impulzivita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tendencia riskovať (</a:t>
            </a:r>
            <a:r>
              <a:rPr lang="sk-SK" dirty="0" err="1"/>
              <a:t>Eysenck</a:t>
            </a:r>
            <a:r>
              <a:rPr lang="sk-SK" dirty="0"/>
              <a:t>, </a:t>
            </a:r>
            <a:r>
              <a:rPr lang="sk-SK" dirty="0" err="1"/>
              <a:t>Eysenck</a:t>
            </a:r>
            <a:r>
              <a:rPr lang="sk-SK" dirty="0"/>
              <a:t>, 1985)</a:t>
            </a:r>
          </a:p>
          <a:p>
            <a:pPr lvl="1"/>
            <a:r>
              <a:rPr lang="sk-SK" dirty="0"/>
              <a:t>špecifický komponent </a:t>
            </a:r>
            <a:r>
              <a:rPr lang="sk-SK" dirty="0" err="1"/>
              <a:t>psychoticizmu</a:t>
            </a:r>
            <a:endParaRPr lang="sk-SK" dirty="0"/>
          </a:p>
          <a:p>
            <a:pPr lvl="1"/>
            <a:r>
              <a:rPr lang="sk-SK" dirty="0"/>
              <a:t>rýchla odpoveď s cieľom získať odmenu (</a:t>
            </a:r>
            <a:r>
              <a:rPr lang="sk-SK" dirty="0" err="1"/>
              <a:t>Brunell</a:t>
            </a:r>
            <a:r>
              <a:rPr lang="sk-SK" dirty="0"/>
              <a:t> a kol., 2009)</a:t>
            </a:r>
          </a:p>
          <a:p>
            <a:pPr lvl="1"/>
            <a:r>
              <a:rPr lang="sk-SK" dirty="0" err="1"/>
              <a:t>sebazdôraznenie</a:t>
            </a:r>
            <a:r>
              <a:rPr lang="sk-SK" dirty="0"/>
              <a:t> (</a:t>
            </a:r>
            <a:r>
              <a:rPr lang="sk-SK" dirty="0" err="1"/>
              <a:t>Vazire</a:t>
            </a:r>
            <a:r>
              <a:rPr lang="sk-SK" dirty="0"/>
              <a:t>, </a:t>
            </a:r>
            <a:r>
              <a:rPr lang="sk-SK" dirty="0" err="1"/>
              <a:t>Funder</a:t>
            </a:r>
            <a:r>
              <a:rPr lang="sk-SK" dirty="0"/>
              <a:t>, 2006)</a:t>
            </a:r>
          </a:p>
          <a:p>
            <a:pPr lvl="1"/>
            <a:r>
              <a:rPr lang="sk-SK" dirty="0"/>
              <a:t>vnímanie naliehavosti (</a:t>
            </a:r>
            <a:r>
              <a:rPr lang="sk-SK" dirty="0" err="1"/>
              <a:t>Woicik</a:t>
            </a:r>
            <a:r>
              <a:rPr lang="sk-SK" dirty="0"/>
              <a:t> a kol., 2009)</a:t>
            </a:r>
          </a:p>
          <a:p>
            <a:pPr lvl="1"/>
            <a:r>
              <a:rPr lang="sk-SK" dirty="0"/>
              <a:t>deficit </a:t>
            </a:r>
            <a:r>
              <a:rPr lang="sk-SK" dirty="0" err="1"/>
              <a:t>sebaregulácie</a:t>
            </a:r>
            <a:r>
              <a:rPr lang="sk-SK" dirty="0"/>
              <a:t> (</a:t>
            </a:r>
            <a:r>
              <a:rPr lang="sk-SK" dirty="0" err="1"/>
              <a:t>Pihl</a:t>
            </a:r>
            <a:r>
              <a:rPr lang="sk-SK" dirty="0"/>
              <a:t>, </a:t>
            </a:r>
            <a:r>
              <a:rPr lang="sk-SK" dirty="0" err="1"/>
              <a:t>Peterson</a:t>
            </a:r>
            <a:r>
              <a:rPr lang="sk-SK" dirty="0"/>
              <a:t>, 1995)</a:t>
            </a:r>
          </a:p>
        </p:txBody>
      </p:sp>
    </p:spTree>
    <p:extLst>
      <p:ext uri="{BB962C8B-B14F-4D97-AF65-F5344CB8AC3E}">
        <p14:creationId xmlns:p14="http://schemas.microsoft.com/office/powerpoint/2010/main" val="584679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1650</TotalTime>
  <Words>1979</Words>
  <Application>Microsoft Office PowerPoint</Application>
  <PresentationFormat>Prezentácia na obrazovke (4:3)</PresentationFormat>
  <Paragraphs>384</Paragraphs>
  <Slides>26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0" baseType="lpstr">
      <vt:lpstr>Calibri</vt:lpstr>
      <vt:lpstr>Cambria</vt:lpstr>
      <vt:lpstr>Wingdings 2</vt:lpstr>
      <vt:lpstr>Austin</vt:lpstr>
      <vt:lpstr>RIZIKOVÉ SPRÁVANIE A IMPULZIVITA DOSPIEVAJÚCICH VO VEKU 10 AŽ 15 ROKOV.   VEKOVÉ A GENDEROVÉ ŠPECIFIKÁ </vt:lpstr>
      <vt:lpstr>Výzvy dospievania</vt:lpstr>
      <vt:lpstr>Čo môžeme vidieť pri pohľade na správanie dospievajúcich?</vt:lpstr>
      <vt:lpstr>Kategórie rizikového správania</vt:lpstr>
      <vt:lpstr>Rizikové správanie</vt:lpstr>
      <vt:lpstr>Rizikové správanie</vt:lpstr>
      <vt:lpstr>Rizikové správanie</vt:lpstr>
      <vt:lpstr>Rizikové správanie</vt:lpstr>
      <vt:lpstr>Centrálna charakteristika rizikového správania</vt:lpstr>
      <vt:lpstr>Vecné hypotézy</vt:lpstr>
      <vt:lpstr>Základný súbor</vt:lpstr>
      <vt:lpstr>Výskumný súbor</vt:lpstr>
      <vt:lpstr>Metódy</vt:lpstr>
      <vt:lpstr>Metódy</vt:lpstr>
      <vt:lpstr>Štatistické hypotézy</vt:lpstr>
      <vt:lpstr>Výsledky</vt:lpstr>
      <vt:lpstr>Výsledky</vt:lpstr>
      <vt:lpstr>Výsledky</vt:lpstr>
      <vt:lpstr>Výsledky</vt:lpstr>
      <vt:lpstr>Výsledky</vt:lpstr>
      <vt:lpstr>Diskusia</vt:lpstr>
      <vt:lpstr>Diskusia</vt:lpstr>
      <vt:lpstr>Diskusia</vt:lpstr>
      <vt:lpstr>Diskusia</vt:lpstr>
      <vt:lpstr>Záver</vt:lpstr>
      <vt:lpstr>Ďakujeme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</dc:creator>
  <cp:lastModifiedBy>Michal Čerešník</cp:lastModifiedBy>
  <cp:revision>144</cp:revision>
  <dcterms:created xsi:type="dcterms:W3CDTF">2016-02-01T11:32:00Z</dcterms:created>
  <dcterms:modified xsi:type="dcterms:W3CDTF">2022-01-31T16:42:50Z</dcterms:modified>
</cp:coreProperties>
</file>