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73" r:id="rId6"/>
    <p:sldId id="270" r:id="rId7"/>
    <p:sldId id="274" r:id="rId8"/>
    <p:sldId id="283" r:id="rId9"/>
    <p:sldId id="284" r:id="rId10"/>
    <p:sldId id="275" r:id="rId11"/>
    <p:sldId id="279" r:id="rId12"/>
    <p:sldId id="271" r:id="rId13"/>
    <p:sldId id="289" r:id="rId14"/>
    <p:sldId id="272" r:id="rId15"/>
    <p:sldId id="280" r:id="rId16"/>
    <p:sldId id="288" r:id="rId17"/>
    <p:sldId id="281" r:id="rId18"/>
    <p:sldId id="282" r:id="rId19"/>
    <p:sldId id="287" r:id="rId20"/>
    <p:sldId id="286" r:id="rId21"/>
    <p:sldId id="285" r:id="rId22"/>
    <p:sldId id="290" r:id="rId23"/>
    <p:sldId id="276" r:id="rId24"/>
    <p:sldId id="277" r:id="rId25"/>
    <p:sldId id="278" r:id="rId26"/>
    <p:sldId id="261" r:id="rId27"/>
  </p:sldIdLst>
  <p:sldSz cx="10080625" cy="7559675"/>
  <p:notesSz cx="6858000" cy="9144000"/>
  <p:custDataLst>
    <p:tags r:id="rId30"/>
  </p:custDataLst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12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BAC"/>
    <a:srgbClr val="2DA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50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7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0D61552-50EE-4EBE-87BC-A3AEF52551A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470ACB-E5F8-4886-80F1-C3CC541D40F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EB13F32-27EC-4D89-AC46-304539E01BC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F70B4870-1D57-4246-A9C0-5EA5E2E45FB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FF7F87C-C81B-45E2-A035-665A3741A2B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0C3E37D4-FC32-4518-AB69-7BDAF4E29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sk-SK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CFEE2232-BD6D-490D-B1A3-EF200017459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3676650"/>
            <a:ext cx="0" cy="874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5581DC9-1974-4554-B05E-2EF7A0DE688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01BA9983-3544-4F4A-A48D-8E703C0E2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E5E4527-7A18-46AF-B3E1-D15587683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3227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8632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4088" y="1560513"/>
            <a:ext cx="2265362" cy="55864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1560513"/>
            <a:ext cx="6648450" cy="55864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169698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1560513"/>
            <a:ext cx="9066212" cy="5969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3238" y="2160588"/>
            <a:ext cx="4456112" cy="4986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2160588"/>
            <a:ext cx="4456113" cy="4986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2926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dpis, text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1560513"/>
            <a:ext cx="9066212" cy="5969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03238" y="2160588"/>
            <a:ext cx="4456112" cy="4986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graf 3"/>
          <p:cNvSpPr>
            <a:spLocks noGrp="1"/>
          </p:cNvSpPr>
          <p:nvPr>
            <p:ph type="chart" sz="half" idx="2"/>
          </p:nvPr>
        </p:nvSpPr>
        <p:spPr>
          <a:xfrm>
            <a:off x="5111750" y="2160588"/>
            <a:ext cx="4456113" cy="4986337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4499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05720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0370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2160588"/>
            <a:ext cx="4456112" cy="4986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0" y="2160588"/>
            <a:ext cx="4456113" cy="498633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1102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1184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061882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8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0731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2616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FDD8F6DB-4405-4474-A0CB-4BD85CCD9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560513"/>
            <a:ext cx="9066212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id="{83AF54BF-50F0-42A9-8F2E-E9004A071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60588"/>
            <a:ext cx="9064625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1029" name="Text Box 5">
            <a:extLst>
              <a:ext uri="{FF2B5EF4-FFF2-40B4-BE49-F238E27FC236}">
                <a16:creationId xmlns:a16="http://schemas.microsoft.com/office/drawing/2014/main" id="{0E52B7AE-48A1-41A7-ABC5-928BBB9A3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7178675"/>
            <a:ext cx="3335337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altLang="cs-CZ" sz="1100">
                <a:solidFill>
                  <a:srgbClr val="94C5A3"/>
                </a:solidFill>
                <a:latin typeface="Arial Bold" charset="0"/>
              </a:rPr>
              <a:t>DATUM /</a:t>
            </a:r>
            <a:r>
              <a:rPr lang="cs-CZ" altLang="cs-CZ" sz="1100">
                <a:solidFill>
                  <a:srgbClr val="94C5A3"/>
                </a:solidFill>
              </a:rPr>
              <a:t> </a:t>
            </a:r>
            <a:r>
              <a:rPr lang="cs-CZ" altLang="cs-CZ" sz="1100">
                <a:solidFill>
                  <a:srgbClr val="FFFFFF"/>
                </a:solidFill>
              </a:rPr>
              <a:t>PŘEDNÁŠEJÍCÍ</a:t>
            </a:r>
          </a:p>
        </p:txBody>
      </p:sp>
      <p:sp>
        <p:nvSpPr>
          <p:cNvPr id="1030" name="Text Box 6">
            <a:extLst>
              <a:ext uri="{FF2B5EF4-FFF2-40B4-BE49-F238E27FC236}">
                <a16:creationId xmlns:a16="http://schemas.microsoft.com/office/drawing/2014/main" id="{5626A076-7091-4949-8D04-E63390BE1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7178675"/>
            <a:ext cx="5940425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cs-CZ" altLang="cs-CZ" sz="1100">
                <a:solidFill>
                  <a:srgbClr val="94C5A3"/>
                </a:solidFill>
                <a:latin typeface="Arial Bold" charset="0"/>
              </a:rPr>
              <a:t>NÁZEV KONFERENCE – KRÁTCE /</a:t>
            </a:r>
            <a:r>
              <a:rPr lang="cs-CZ" altLang="cs-CZ" sz="1100">
                <a:solidFill>
                  <a:srgbClr val="94C5A3"/>
                </a:solidFill>
              </a:rPr>
              <a:t> </a:t>
            </a:r>
            <a:r>
              <a:rPr lang="cs-CZ" altLang="cs-CZ" sz="1100">
                <a:solidFill>
                  <a:srgbClr val="FFFFFF"/>
                </a:solidFill>
              </a:rPr>
              <a:t>MÍSTO KONFERENCE</a:t>
            </a:r>
          </a:p>
        </p:txBody>
      </p:sp>
      <p:pic>
        <p:nvPicPr>
          <p:cNvPr id="2" name="Picture 8" descr="pozadi2">
            <a:extLst>
              <a:ext uri="{FF2B5EF4-FFF2-40B4-BE49-F238E27FC236}">
                <a16:creationId xmlns:a16="http://schemas.microsoft.com/office/drawing/2014/main" id="{D367FCCB-8F30-4438-8C87-03A1E4FE02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9" descr="pozadi3">
            <a:extLst>
              <a:ext uri="{FF2B5EF4-FFF2-40B4-BE49-F238E27FC236}">
                <a16:creationId xmlns:a16="http://schemas.microsoft.com/office/drawing/2014/main" id="{EAED5B86-009D-4AAA-9832-6F1E6A6DAC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58013"/>
            <a:ext cx="10080625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 descr="UP_znacka_plna_rgb">
            <a:extLst>
              <a:ext uri="{FF2B5EF4-FFF2-40B4-BE49-F238E27FC236}">
                <a16:creationId xmlns:a16="http://schemas.microsoft.com/office/drawing/2014/main" id="{4AC50989-9041-43C4-88F1-15D4DE3E28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7019925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15">
            <a:extLst>
              <a:ext uri="{FF2B5EF4-FFF2-40B4-BE49-F238E27FC236}">
                <a16:creationId xmlns:a16="http://schemas.microsoft.com/office/drawing/2014/main" id="{D8B31E90-490F-49CA-8A14-D964B616DCB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6948488"/>
            <a:ext cx="10080625" cy="0"/>
          </a:xfrm>
          <a:prstGeom prst="line">
            <a:avLst/>
          </a:prstGeom>
          <a:noFill/>
          <a:ln w="38100">
            <a:solidFill>
              <a:srgbClr val="2DAFE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34" name="Line 16">
            <a:extLst>
              <a:ext uri="{FF2B5EF4-FFF2-40B4-BE49-F238E27FC236}">
                <a16:creationId xmlns:a16="http://schemas.microsoft.com/office/drawing/2014/main" id="{C9F2545D-D69F-4ADA-AD72-D6E0DE720FA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1331913"/>
            <a:ext cx="10080625" cy="0"/>
          </a:xfrm>
          <a:prstGeom prst="line">
            <a:avLst/>
          </a:prstGeom>
          <a:noFill/>
          <a:ln w="76200">
            <a:solidFill>
              <a:srgbClr val="006BA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pic>
        <p:nvPicPr>
          <p:cNvPr id="1035" name="Picture 19" descr="KP_logo_cmyk_novy">
            <a:extLst>
              <a:ext uri="{FF2B5EF4-FFF2-40B4-BE49-F238E27FC236}">
                <a16:creationId xmlns:a16="http://schemas.microsoft.com/office/drawing/2014/main" id="{E4C15996-CD0F-4946-ABA3-AADC3D8C30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250825"/>
            <a:ext cx="34766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36478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36478B"/>
          </a:solidFill>
          <a:latin typeface="Arial Bold" charset="0"/>
        </a:defRPr>
      </a:lvl2pPr>
      <a:lvl3pPr algn="l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36478B"/>
          </a:solidFill>
          <a:latin typeface="Arial Bold" charset="0"/>
        </a:defRPr>
      </a:lvl3pPr>
      <a:lvl4pPr algn="l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36478B"/>
          </a:solidFill>
          <a:latin typeface="Arial Bold" charset="0"/>
        </a:defRPr>
      </a:lvl4pPr>
      <a:lvl5pPr algn="l" defTabSz="449263" rtl="0" eaLnBrk="0" fontAlgn="base" hangingPunct="0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36478B"/>
          </a:solidFill>
          <a:latin typeface="Arial Bold" charset="0"/>
        </a:defRPr>
      </a:lvl5pPr>
      <a:lvl6pPr marL="2514600" indent="-228600" algn="l" defTabSz="449263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36478B"/>
          </a:solidFill>
          <a:latin typeface="Arial Bold" charset="0"/>
        </a:defRPr>
      </a:lvl6pPr>
      <a:lvl7pPr marL="2971800" indent="-228600" algn="l" defTabSz="449263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36478B"/>
          </a:solidFill>
          <a:latin typeface="Arial Bold" charset="0"/>
        </a:defRPr>
      </a:lvl7pPr>
      <a:lvl8pPr marL="3429000" indent="-228600" algn="l" defTabSz="449263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36478B"/>
          </a:solidFill>
          <a:latin typeface="Arial Bold" charset="0"/>
        </a:defRPr>
      </a:lvl8pPr>
      <a:lvl9pPr marL="3886200" indent="-228600" algn="l" defTabSz="449263" rtl="0" fontAlgn="base">
        <a:lnSpc>
          <a:spcPct val="96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36478B"/>
          </a:solidFill>
          <a:latin typeface="Arial Bold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7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300" kern="1200">
          <a:solidFill>
            <a:srgbClr val="000000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5">
            <a:extLst>
              <a:ext uri="{FF2B5EF4-FFF2-40B4-BE49-F238E27FC236}">
                <a16:creationId xmlns:a16="http://schemas.microsoft.com/office/drawing/2014/main" id="{7A20B584-BA95-466F-96E3-8A8C3ED35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813" y="1476375"/>
            <a:ext cx="4681537" cy="4681538"/>
          </a:xfrm>
          <a:prstGeom prst="ellipse">
            <a:avLst/>
          </a:prstGeom>
          <a:solidFill>
            <a:srgbClr val="2DAFE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sk-SK"/>
          </a:p>
        </p:txBody>
      </p:sp>
      <p:sp>
        <p:nvSpPr>
          <p:cNvPr id="4099" name="Text Box 6">
            <a:extLst>
              <a:ext uri="{FF2B5EF4-FFF2-40B4-BE49-F238E27FC236}">
                <a16:creationId xmlns:a16="http://schemas.microsoft.com/office/drawing/2014/main" id="{6181748B-DB0E-4C72-A0D0-DDAE8B275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5275" y="2189163"/>
            <a:ext cx="4392613" cy="31083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sk-SK" sz="2800" b="1" dirty="0">
                <a:latin typeface="+mj-lt"/>
                <a:ea typeface="Calibri" panose="020F0502020204030204" pitchFamily="34" charset="0"/>
              </a:rPr>
              <a:t>VEKOVÉ A MEDZIPOHLAVNÉ ROZDIELY V PRODUKCII RIZIKOVÉHO SPRÁVANIA DOSPIEVAJÚCICH VO VEKU 15 – 19 ROKOV </a:t>
            </a:r>
            <a:endParaRPr lang="sk-SK" sz="2800" dirty="0"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100" name="Text Box 7">
            <a:extLst>
              <a:ext uri="{FF2B5EF4-FFF2-40B4-BE49-F238E27FC236}">
                <a16:creationId xmlns:a16="http://schemas.microsoft.com/office/drawing/2014/main" id="{22B21A2C-1B03-4E07-B11B-7D97106B1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2488" y="5980113"/>
            <a:ext cx="2879725" cy="10144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altLang="cs-CZ" sz="2400" b="1" dirty="0">
                <a:solidFill>
                  <a:srgbClr val="006BAC"/>
                </a:solidFill>
                <a:latin typeface="+mj-lt"/>
              </a:rPr>
              <a:t>Katarína Banárová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cs-CZ" altLang="cs-CZ" sz="2400" b="1" dirty="0">
                <a:solidFill>
                  <a:srgbClr val="006BAC"/>
                </a:solidFill>
                <a:latin typeface="+mj-lt"/>
              </a:rPr>
              <a:t>Michal </a:t>
            </a:r>
            <a:r>
              <a:rPr lang="cs-CZ" altLang="cs-CZ" sz="2400" b="1" dirty="0" err="1">
                <a:solidFill>
                  <a:srgbClr val="006BAC"/>
                </a:solidFill>
                <a:latin typeface="+mj-lt"/>
              </a:rPr>
              <a:t>Čerešník</a:t>
            </a:r>
            <a:endParaRPr lang="cs-CZ" altLang="cs-CZ" sz="2400" b="1" dirty="0">
              <a:solidFill>
                <a:srgbClr val="006BAC"/>
              </a:solidFill>
              <a:latin typeface="+mj-lt"/>
            </a:endParaRPr>
          </a:p>
        </p:txBody>
      </p:sp>
      <p:sp>
        <p:nvSpPr>
          <p:cNvPr id="4101" name="Text Box 8">
            <a:extLst>
              <a:ext uri="{FF2B5EF4-FFF2-40B4-BE49-F238E27FC236}">
                <a16:creationId xmlns:a16="http://schemas.microsoft.com/office/drawing/2014/main" id="{7951D22E-7FF3-4FC0-8ED3-C110DCED1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" y="7135813"/>
            <a:ext cx="4032250" cy="369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altLang="cs-CZ" sz="1800" b="1" dirty="0">
                <a:solidFill>
                  <a:srgbClr val="006BAC"/>
                </a:solidFill>
                <a:latin typeface="+mj-lt"/>
              </a:rPr>
              <a:t>PhD existence, Olomouc</a:t>
            </a:r>
          </a:p>
        </p:txBody>
      </p:sp>
      <p:sp>
        <p:nvSpPr>
          <p:cNvPr id="4102" name="Text Box 9">
            <a:extLst>
              <a:ext uri="{FF2B5EF4-FFF2-40B4-BE49-F238E27FC236}">
                <a16:creationId xmlns:a16="http://schemas.microsoft.com/office/drawing/2014/main" id="{E5A033B5-668A-4B7A-A406-C647D41DF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8200" y="7135813"/>
            <a:ext cx="40322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cs-CZ" altLang="cs-CZ" sz="1800" b="1" dirty="0">
                <a:solidFill>
                  <a:srgbClr val="006BAC"/>
                </a:solidFill>
                <a:latin typeface=" Arial Bold"/>
              </a:rPr>
              <a:t>31.01.2022</a:t>
            </a:r>
            <a:endParaRPr lang="cs-CZ" altLang="cs-CZ" sz="1400" b="1" dirty="0">
              <a:solidFill>
                <a:srgbClr val="006BAC"/>
              </a:solidFill>
              <a:latin typeface=" Arial Bold"/>
            </a:endParaRPr>
          </a:p>
        </p:txBody>
      </p:sp>
      <p:pic>
        <p:nvPicPr>
          <p:cNvPr id="4103" name="Picture 10" descr="logo">
            <a:extLst>
              <a:ext uri="{FF2B5EF4-FFF2-40B4-BE49-F238E27FC236}">
                <a16:creationId xmlns:a16="http://schemas.microsoft.com/office/drawing/2014/main" id="{5BFC401D-9487-4CAE-BCC3-64B5DDA5B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987675"/>
            <a:ext cx="3886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BE59A483-F3B7-4F61-8149-EF555942B57C}"/>
              </a:ext>
            </a:extLst>
          </p:cNvPr>
          <p:cNvSpPr txBox="1">
            <a:spLocks/>
          </p:cNvSpPr>
          <p:nvPr/>
        </p:nvSpPr>
        <p:spPr bwMode="auto">
          <a:xfrm>
            <a:off x="1659210" y="3563813"/>
            <a:ext cx="6762203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36478B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2pPr>
            <a:lvl3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3pPr>
            <a:lvl4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4pPr>
            <a:lvl5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5pPr>
            <a:lvl6pPr marL="2514600" indent="-228600" algn="l" defTabSz="449263" rt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6pPr>
            <a:lvl7pPr marL="2971800" indent="-228600" algn="l" defTabSz="449263" rt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7pPr>
            <a:lvl8pPr marL="3429000" indent="-228600" algn="l" defTabSz="449263" rt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8pPr>
            <a:lvl9pPr marL="3886200" indent="-228600" algn="l" defTabSz="449263" rt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9pPr>
          </a:lstStyle>
          <a:p>
            <a:pPr algn="ctr">
              <a:defRPr/>
            </a:pPr>
            <a:r>
              <a:rPr lang="sk-SK" sz="3600" b="1" dirty="0">
                <a:solidFill>
                  <a:srgbClr val="006BAC"/>
                </a:solidFill>
                <a:latin typeface="+mn-lt"/>
              </a:rPr>
              <a:t>Výsledky výskumu – </a:t>
            </a:r>
            <a:r>
              <a:rPr lang="sk-SK" sz="3600" b="1" dirty="0" err="1">
                <a:solidFill>
                  <a:srgbClr val="006BAC"/>
                </a:solidFill>
                <a:latin typeface="+mn-lt"/>
              </a:rPr>
              <a:t>medzipohlavné</a:t>
            </a:r>
            <a:r>
              <a:rPr lang="sk-SK" sz="3600" b="1" dirty="0">
                <a:solidFill>
                  <a:srgbClr val="006BAC"/>
                </a:solidFill>
                <a:latin typeface="+mn-lt"/>
              </a:rPr>
              <a:t> rozdiely </a:t>
            </a:r>
          </a:p>
        </p:txBody>
      </p:sp>
    </p:spTree>
    <p:extLst>
      <p:ext uri="{BB962C8B-B14F-4D97-AF65-F5344CB8AC3E}">
        <p14:creationId xmlns:p14="http://schemas.microsoft.com/office/powerpoint/2010/main" val="3231665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821EBE57-FEB9-4BA9-B149-43CF4BE1C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13316" name="Obrázok 7">
            <a:extLst>
              <a:ext uri="{FF2B5EF4-FFF2-40B4-BE49-F238E27FC236}">
                <a16:creationId xmlns:a16="http://schemas.microsoft.com/office/drawing/2014/main" id="{F009F8E0-5C93-4A18-B902-107E841AF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6" y="2483693"/>
            <a:ext cx="10080624" cy="382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BlokTextu 2">
            <a:extLst>
              <a:ext uri="{FF2B5EF4-FFF2-40B4-BE49-F238E27FC236}">
                <a16:creationId xmlns:a16="http://schemas.microsoft.com/office/drawing/2014/main" id="{37B75317-3E72-4535-9866-354E0BE51A24}"/>
              </a:ext>
            </a:extLst>
          </p:cNvPr>
          <p:cNvSpPr txBox="1"/>
          <p:nvPr/>
        </p:nvSpPr>
        <p:spPr>
          <a:xfrm>
            <a:off x="1" y="1721790"/>
            <a:ext cx="10080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Tabuľka 1: </a:t>
            </a:r>
            <a:r>
              <a:rPr lang="sk-SK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Miera rizikového správania u chlapcov a dievčat vo vybraných oblastiach rizikového správania</a:t>
            </a:r>
            <a:endParaRPr lang="sk-SK" sz="2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C55D6F4-9819-4601-A1E0-8F55D4B0450E}"/>
              </a:ext>
            </a:extLst>
          </p:cNvPr>
          <p:cNvSpPr/>
          <p:nvPr/>
        </p:nvSpPr>
        <p:spPr bwMode="auto">
          <a:xfrm>
            <a:off x="3240112" y="3332240"/>
            <a:ext cx="1152128" cy="432048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sk-SK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B1D6C6CA-D424-489D-B584-7C1AAAABF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14338" name="Obrázok 4">
            <a:extLst>
              <a:ext uri="{FF2B5EF4-FFF2-40B4-BE49-F238E27FC236}">
                <a16:creationId xmlns:a16="http://schemas.microsoft.com/office/drawing/2014/main" id="{CCF94B70-1249-4A80-8CD5-DDB04896E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80" y="1331565"/>
            <a:ext cx="8437463" cy="568204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" name="Ovál 3">
            <a:extLst>
              <a:ext uri="{FF2B5EF4-FFF2-40B4-BE49-F238E27FC236}">
                <a16:creationId xmlns:a16="http://schemas.microsoft.com/office/drawing/2014/main" id="{9B48708B-D13F-42D0-96D4-50109DDB8C0C}"/>
              </a:ext>
            </a:extLst>
          </p:cNvPr>
          <p:cNvSpPr/>
          <p:nvPr/>
        </p:nvSpPr>
        <p:spPr bwMode="auto">
          <a:xfrm>
            <a:off x="3384128" y="3956565"/>
            <a:ext cx="1152128" cy="432048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sk-SK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57AE42D-97E9-4BD1-A26F-BA8312EDD5B8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507999" y="1475581"/>
            <a:ext cx="9064625" cy="4986337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ctr"/>
          <a:lstStyle>
            <a:lvl1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 kern="1200">
                <a:solidFill>
                  <a:srgbClr val="36478B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2pPr>
            <a:lvl3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3pPr>
            <a:lvl4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4pPr>
            <a:lvl5pPr algn="l" defTabSz="449263" rtl="0" eaLnBrk="0" fontAlgn="base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5pPr>
            <a:lvl6pPr marL="2514600" indent="-228600" algn="l" defTabSz="449263" rt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6pPr>
            <a:lvl7pPr marL="2971800" indent="-228600" algn="l" defTabSz="449263" rt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7pPr>
            <a:lvl8pPr marL="3429000" indent="-228600" algn="l" defTabSz="449263" rt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8pPr>
            <a:lvl9pPr marL="3886200" indent="-228600" algn="l" defTabSz="449263" rtl="0" fontAlgn="base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300">
                <a:solidFill>
                  <a:srgbClr val="36478B"/>
                </a:solidFill>
                <a:latin typeface="Arial Bold" charset="0"/>
              </a:defRPr>
            </a:lvl9pPr>
          </a:lstStyle>
          <a:p>
            <a:pPr algn="ctr">
              <a:defRPr/>
            </a:pPr>
            <a:r>
              <a:rPr lang="sk-SK" sz="3600" b="1" dirty="0">
                <a:solidFill>
                  <a:srgbClr val="006BAC"/>
                </a:solidFill>
                <a:latin typeface="+mn-lt"/>
              </a:rPr>
              <a:t>Výsledky výskumu – vekové rozdiely </a:t>
            </a:r>
          </a:p>
        </p:txBody>
      </p:sp>
    </p:spTree>
    <p:extLst>
      <p:ext uri="{BB962C8B-B14F-4D97-AF65-F5344CB8AC3E}">
        <p14:creationId xmlns:p14="http://schemas.microsoft.com/office/powerpoint/2010/main" val="249722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rázok 5">
            <a:extLst>
              <a:ext uri="{FF2B5EF4-FFF2-40B4-BE49-F238E27FC236}">
                <a16:creationId xmlns:a16="http://schemas.microsoft.com/office/drawing/2014/main" id="{D765DC78-546B-4458-8B42-21AEB7389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1692231"/>
            <a:ext cx="7753262" cy="532392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id="{7F775C84-C3A8-4420-81F6-568D381CB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40CF5083-D6F5-4D56-BFF2-B42B883237ED}"/>
              </a:ext>
            </a:extLst>
          </p:cNvPr>
          <p:cNvSpPr txBox="1"/>
          <p:nvPr/>
        </p:nvSpPr>
        <p:spPr>
          <a:xfrm>
            <a:off x="0" y="1331565"/>
            <a:ext cx="1008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8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Tabuľka 2: Miera rizikového správania u dospievajúcich vo veku 15-19 rokov - vybrané oblasti </a:t>
            </a:r>
            <a:r>
              <a:rPr lang="sk-SK" sz="18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</a:rPr>
              <a:t>RS</a:t>
            </a:r>
            <a:endParaRPr lang="sk-SK" sz="1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ázok 4">
            <a:extLst>
              <a:ext uri="{FF2B5EF4-FFF2-40B4-BE49-F238E27FC236}">
                <a16:creationId xmlns:a16="http://schemas.microsoft.com/office/drawing/2014/main" id="{BAD1AF74-D945-457F-AABB-03AA6D3AF7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32" y="1403573"/>
            <a:ext cx="9254560" cy="555644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DF38367C-C89F-447C-ADF9-3C81312FC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A48B9-C872-4504-BDE9-1EBB0E2A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68" y="1331565"/>
            <a:ext cx="9573417" cy="596900"/>
          </a:xfrm>
        </p:spPr>
        <p:txBody>
          <a:bodyPr/>
          <a:lstStyle/>
          <a:p>
            <a:r>
              <a:rPr lang="sk-SK" sz="2000" dirty="0">
                <a:solidFill>
                  <a:schemeClr val="tx1"/>
                </a:solidFill>
                <a:latin typeface="+mn-lt"/>
              </a:rPr>
              <a:t>Graf 1: Porovnanie rizikového správania vo vekových kategóriách (priemer z-skóre)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0C10CC25-62F4-4949-AE02-AF6214421C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6457"/>
            <a:ext cx="10090022" cy="58535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88E9DE9B-550B-4E18-8044-4F0A2614A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175669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446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532E5257-53B5-4E1F-A466-54A94498C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4" y="1755275"/>
            <a:ext cx="10083600" cy="59296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85CEF47-6790-41DB-B451-B84973C8A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68" y="1619597"/>
            <a:ext cx="9936857" cy="596900"/>
          </a:xfrm>
        </p:spPr>
        <p:txBody>
          <a:bodyPr/>
          <a:lstStyle/>
          <a:p>
            <a:r>
              <a:rPr lang="sk-SK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Graf 2: Porovnanie rizikového správania chlapcov vo vekových kategóriách (priemer </a:t>
            </a:r>
            <a:br>
              <a:rPr lang="sk-SK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sk-SK" sz="2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</a:rPr>
              <a:t>z-skóre)</a:t>
            </a:r>
            <a:br>
              <a:rPr lang="sk-S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sk-SK" sz="1800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AEA91E33-D06C-4A2D-BE99-64C4EDAA15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175669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08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8666EDE2-5DBF-4EB8-B9BC-AD22D97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7B0DF84-DEE9-416C-A9A2-403FBAEE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9643"/>
            <a:ext cx="10122683" cy="59526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AE07AE7-6517-4359-AE5A-FCCA73945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69" y="1475581"/>
            <a:ext cx="9936856" cy="596900"/>
          </a:xfrm>
        </p:spPr>
        <p:txBody>
          <a:bodyPr/>
          <a:lstStyle/>
          <a:p>
            <a:r>
              <a:rPr lang="sk-SK" sz="2000" dirty="0">
                <a:solidFill>
                  <a:schemeClr val="tx1"/>
                </a:solidFill>
                <a:latin typeface="+mn-lt"/>
              </a:rPr>
              <a:t>Graf 3: </a:t>
            </a:r>
            <a:r>
              <a:rPr lang="sk-SK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Porovnanie rizikového správania dievčat vo vekových kategóriách (priemer</a:t>
            </a:r>
            <a:br>
              <a:rPr lang="sk-SK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z-skóre)</a:t>
            </a:r>
            <a:endParaRPr lang="sk-SK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5565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FDC88ED-3CF0-4F59-91BB-42A00BCE9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792" y="1475581"/>
            <a:ext cx="9577064" cy="5383312"/>
          </a:xfrm>
        </p:spPr>
        <p:txBody>
          <a:bodyPr/>
          <a:lstStyle/>
          <a:p>
            <a:pPr marL="263525" indent="0" algn="ctr"/>
            <a:r>
              <a:rPr lang="sk-SK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Výsledky naznačujú, že existuje signifikantný rozdiel medzi </a:t>
            </a:r>
            <a:r>
              <a:rPr lang="sk-SK" sz="2800" b="1" dirty="0">
                <a:solidFill>
                  <a:srgbClr val="006BA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pohlaviami</a:t>
            </a:r>
            <a:r>
              <a:rPr lang="sk-SK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 produkcii rizikového správania v oblastiach </a:t>
            </a:r>
            <a:r>
              <a:rPr lang="sk-SK" sz="2800" dirty="0">
                <a:solidFill>
                  <a:srgbClr val="006BA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asociálneho správania, </a:t>
            </a:r>
            <a:r>
              <a:rPr lang="sk-SK" sz="2800" dirty="0" err="1">
                <a:solidFill>
                  <a:srgbClr val="006BA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antisociálneho</a:t>
            </a:r>
            <a:r>
              <a:rPr lang="sk-SK" sz="2800" dirty="0">
                <a:solidFill>
                  <a:srgbClr val="006BA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správania, egocentrického správania, impulzívneho správania</a:t>
            </a:r>
            <a:r>
              <a:rPr lang="sk-SK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Hypotézy H4, H5, H6, H7 môžeme prijať.</a:t>
            </a:r>
          </a:p>
          <a:p>
            <a:pPr marL="263525" indent="0" algn="ctr"/>
            <a:endParaRPr lang="sk-SK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3525" indent="0" algn="ctr"/>
            <a:endParaRPr lang="sk-SK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3525" indent="0" algn="ctr"/>
            <a:r>
              <a:rPr lang="sk-SK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Výsledky naznačujú, že existuje signifikantný rozdiel v produkcii rizikového správania v závislosti od </a:t>
            </a:r>
            <a:r>
              <a:rPr lang="sk-SK" sz="2800" b="1" dirty="0">
                <a:solidFill>
                  <a:srgbClr val="006BA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veku</a:t>
            </a:r>
            <a:r>
              <a:rPr lang="sk-SK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 </a:t>
            </a:r>
            <a:r>
              <a:rPr lang="sk-SK" sz="2800" dirty="0">
                <a:solidFill>
                  <a:srgbClr val="006BA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oblastiach abúzu psychoaktívnych látok a celkového skóre dotazníka Výskyt rizikového správania v adolescentom veku</a:t>
            </a:r>
            <a:r>
              <a:rPr lang="sk-SK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Hypotézy H13 a H23 môžeme prijať. </a:t>
            </a:r>
            <a:endParaRPr lang="sk-SK" sz="3200" dirty="0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EED0C8F2-52B8-4C22-B320-5E23664E1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79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6FA9A-61CE-4B55-A014-F7250903E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3" y="1597025"/>
            <a:ext cx="9066212" cy="596900"/>
          </a:xfrm>
        </p:spPr>
        <p:txBody>
          <a:bodyPr/>
          <a:lstStyle/>
          <a:p>
            <a:pPr>
              <a:defRPr/>
            </a:pPr>
            <a:r>
              <a:rPr lang="sk-SK" sz="3200" b="1" dirty="0">
                <a:solidFill>
                  <a:srgbClr val="006BAC"/>
                </a:solidFill>
                <a:latin typeface="+mn-lt"/>
              </a:rPr>
              <a:t>Rizikové správanie v dospievaní </a:t>
            </a:r>
          </a:p>
        </p:txBody>
      </p:sp>
      <p:sp>
        <p:nvSpPr>
          <p:cNvPr id="5123" name="Zástupný objekt pre obsah 2">
            <a:extLst>
              <a:ext uri="{FF2B5EF4-FFF2-40B4-BE49-F238E27FC236}">
                <a16:creationId xmlns:a16="http://schemas.microsoft.com/office/drawing/2014/main" id="{1626107C-CA30-48B7-AD5E-8B583F34F5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2555875"/>
            <a:ext cx="9064625" cy="1728788"/>
          </a:xfrm>
        </p:spPr>
        <p:txBody>
          <a:bodyPr/>
          <a:lstStyle/>
          <a:p>
            <a:pPr algn="ctr"/>
            <a:r>
              <a:rPr lang="sk-SK" altLang="sk-SK" sz="2800" dirty="0">
                <a:solidFill>
                  <a:srgbClr val="0070C0"/>
                </a:solidFill>
                <a:cs typeface="Calibri" panose="020F0502020204030204" pitchFamily="34" charset="0"/>
              </a:rPr>
              <a:t>Rizikové správanie je inkluzívny (zastrešujúci) pojem, ktorý v sebe zahŕňa rozmanité formy správania od najmenej závažných (z hľadiska škodlivosti pre organizmus a jeho okolie) až po tie najzávažnejšie (</a:t>
            </a:r>
            <a:r>
              <a:rPr lang="sk-SK" altLang="sk-SK" sz="2800" dirty="0" err="1">
                <a:solidFill>
                  <a:srgbClr val="0070C0"/>
                </a:solidFill>
                <a:cs typeface="Calibri" panose="020F0502020204030204" pitchFamily="34" charset="0"/>
              </a:rPr>
              <a:t>Čerešník</a:t>
            </a:r>
            <a:r>
              <a:rPr lang="sk-SK" altLang="sk-SK" sz="2800" dirty="0">
                <a:solidFill>
                  <a:srgbClr val="0070C0"/>
                </a:solidFill>
                <a:cs typeface="Calibri" panose="020F0502020204030204" pitchFamily="34" charset="0"/>
              </a:rPr>
              <a:t>, 2016). </a:t>
            </a:r>
            <a:endParaRPr lang="sk-SK" altLang="sk-SK" sz="2800" dirty="0">
              <a:solidFill>
                <a:srgbClr val="0070C0"/>
              </a:solidFill>
            </a:endParaRPr>
          </a:p>
          <a:p>
            <a:endParaRPr lang="sk-SK" alt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61617120-F59C-4712-84B8-7C8C7B02A740}"/>
              </a:ext>
            </a:extLst>
          </p:cNvPr>
          <p:cNvSpPr txBox="1"/>
          <p:nvPr/>
        </p:nvSpPr>
        <p:spPr>
          <a:xfrm>
            <a:off x="111125" y="5664200"/>
            <a:ext cx="94551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Ďalší autori/ ďalšie autorky ako napr. </a:t>
            </a:r>
            <a:r>
              <a:rPr lang="sk-SK" sz="24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Miovský</a:t>
            </a:r>
            <a:r>
              <a:rPr lang="sk-SK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&amp; Zapletalová, 2006; Dolejš, 2010; </a:t>
            </a:r>
            <a:r>
              <a:rPr lang="sk-SK" sz="24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Širůčková</a:t>
            </a:r>
            <a:r>
              <a:rPr lang="sk-SK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2012; </a:t>
            </a:r>
            <a:r>
              <a:rPr lang="sk-SK" sz="24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Nielsen</a:t>
            </a:r>
            <a:r>
              <a:rPr lang="sk-SK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dirty="0" err="1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Sobotková</a:t>
            </a:r>
            <a:r>
              <a:rPr lang="sk-SK" sz="2400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2014.</a:t>
            </a:r>
            <a:endParaRPr lang="sk-SK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82347E8-E993-4947-AD5A-B8C591F48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B6291-DA6E-4C9B-93F2-3AA55353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025" y="1835150"/>
            <a:ext cx="9426575" cy="4465638"/>
          </a:xfrm>
        </p:spPr>
        <p:txBody>
          <a:bodyPr/>
          <a:lstStyle/>
          <a:p>
            <a:pPr algn="ctr">
              <a:defRPr/>
            </a:pPr>
            <a:r>
              <a:rPr lang="sk-SK" sz="8000" b="1" dirty="0">
                <a:solidFill>
                  <a:srgbClr val="006BAC"/>
                </a:solidFill>
                <a:latin typeface="+mn-lt"/>
              </a:rPr>
              <a:t>„Zmena“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3434D6D6-EE7B-4649-A7C3-85550373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127BD649-B71F-485B-B58D-28262344B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1259557"/>
            <a:ext cx="9066212" cy="596900"/>
          </a:xfrm>
        </p:spPr>
        <p:txBody>
          <a:bodyPr/>
          <a:lstStyle/>
          <a:p>
            <a:r>
              <a:rPr lang="sk-SK" altLang="sk-SK" sz="1800" dirty="0"/>
              <a:t>Ročná konzumácia alkoholu dospievajúcimi vo veku 15+ (liter alkoholu na osobu) 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000A78F-8224-4D34-8C36-2CD249E0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1A3E9770-F3DE-452F-B8A0-78CDBFA71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18" y="1691605"/>
            <a:ext cx="8173281" cy="524959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50C02-FE06-4A31-8BC9-9623471E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8574" y="1259557"/>
            <a:ext cx="9066213" cy="596900"/>
          </a:xfrm>
        </p:spPr>
        <p:txBody>
          <a:bodyPr/>
          <a:lstStyle/>
          <a:p>
            <a:pPr>
              <a:defRPr/>
            </a:pPr>
            <a:r>
              <a:rPr lang="sk-SK" sz="1800" dirty="0">
                <a:latin typeface="+mn-lt"/>
              </a:rPr>
              <a:t>Percentuálne zastúpenie “denných fajčiarov“ vo veku 15+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F6434E1-BF68-4395-8A5E-42097EF14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F445C905-A2CF-40F6-8008-424B772E2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574" y="1691605"/>
            <a:ext cx="7263476" cy="523511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>
            <a:extLst>
              <a:ext uri="{FF2B5EF4-FFF2-40B4-BE49-F238E27FC236}">
                <a16:creationId xmlns:a16="http://schemas.microsoft.com/office/drawing/2014/main" id="{4B5B5FFC-3682-4A63-8C7C-A35AFFD11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163" y="2503488"/>
            <a:ext cx="8459787" cy="2824162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39240" bIns="0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Arial Bold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7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6000"/>
              </a:lnSpc>
              <a:defRPr/>
            </a:pPr>
            <a:r>
              <a:rPr lang="cs-CZ" altLang="cs-CZ" sz="8000" dirty="0" err="1">
                <a:solidFill>
                  <a:srgbClr val="006BAC"/>
                </a:solidFill>
                <a:latin typeface="+mn-lt"/>
              </a:rPr>
              <a:t>Ďakujeme</a:t>
            </a:r>
            <a:br>
              <a:rPr lang="cs-CZ" altLang="cs-CZ" sz="8000" dirty="0">
                <a:solidFill>
                  <a:srgbClr val="006BAC"/>
                </a:solidFill>
                <a:latin typeface="+mn-lt"/>
              </a:rPr>
            </a:br>
            <a:r>
              <a:rPr lang="cs-CZ" altLang="cs-CZ" sz="8000" dirty="0">
                <a:solidFill>
                  <a:srgbClr val="006BAC"/>
                </a:solidFill>
                <a:latin typeface="+mn-lt"/>
              </a:rPr>
              <a:t>za </a:t>
            </a:r>
            <a:r>
              <a:rPr lang="cs-CZ" altLang="cs-CZ" sz="8000" dirty="0" err="1">
                <a:solidFill>
                  <a:srgbClr val="006BAC"/>
                </a:solidFill>
                <a:latin typeface="+mn-lt"/>
              </a:rPr>
              <a:t>pozornosť</a:t>
            </a:r>
            <a:endParaRPr lang="cs-CZ" altLang="cs-CZ" sz="8000" dirty="0">
              <a:solidFill>
                <a:srgbClr val="006BAC"/>
              </a:solidFill>
              <a:latin typeface="+mn-lt"/>
            </a:endParaRPr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73DF9FF4-5633-425F-A475-BBB9D0D62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C34163E4-B4A0-4D18-B09F-D7D2C29789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1650" y="1547813"/>
            <a:ext cx="9066213" cy="596900"/>
          </a:xfrm>
        </p:spPr>
        <p:txBody>
          <a:bodyPr/>
          <a:lstStyle/>
          <a:p>
            <a:pPr>
              <a:defRPr/>
            </a:pPr>
            <a:r>
              <a:rPr lang="sk-SK" sz="2800" b="1" dirty="0">
                <a:solidFill>
                  <a:srgbClr val="006BAC"/>
                </a:solidFill>
                <a:latin typeface="+mn-lt"/>
              </a:rPr>
              <a:t>Rizikové správanie v dospievaní </a:t>
            </a:r>
            <a:endParaRPr lang="sk-SK" altLang="sk-SK" sz="2800" b="1" dirty="0">
              <a:solidFill>
                <a:srgbClr val="006BAC"/>
              </a:solidFill>
            </a:endParaRPr>
          </a:p>
        </p:txBody>
      </p:sp>
      <p:sp>
        <p:nvSpPr>
          <p:cNvPr id="5123" name="Zástupný objekt pre obsah 2">
            <a:extLst>
              <a:ext uri="{FF2B5EF4-FFF2-40B4-BE49-F238E27FC236}">
                <a16:creationId xmlns:a16="http://schemas.microsoft.com/office/drawing/2014/main" id="{F625DACB-4E9B-4130-8C0B-3A4A65BAFB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266950"/>
            <a:ext cx="9505950" cy="2376488"/>
          </a:xfrm>
        </p:spPr>
        <p:txBody>
          <a:bodyPr/>
          <a:lstStyle/>
          <a:p>
            <a:pPr>
              <a:defRPr/>
            </a:pPr>
            <a:r>
              <a:rPr lang="sk-SK" altLang="sk-SK" sz="2400" b="1" i="1" dirty="0">
                <a:solidFill>
                  <a:srgbClr val="0070C0"/>
                </a:solidFill>
              </a:rPr>
              <a:t>„Syndróm rizikového spávania v dospievaní“ </a:t>
            </a:r>
            <a:r>
              <a:rPr lang="sk-SK" altLang="sk-SK" sz="2000" b="1" dirty="0">
                <a:solidFill>
                  <a:srgbClr val="0070C0"/>
                </a:solidFill>
              </a:rPr>
              <a:t>(</a:t>
            </a:r>
            <a:r>
              <a:rPr lang="sk-SK" altLang="sk-SK" sz="2000" b="1" dirty="0" err="1">
                <a:solidFill>
                  <a:srgbClr val="0070C0"/>
                </a:solidFill>
              </a:rPr>
              <a:t>Jessor</a:t>
            </a:r>
            <a:r>
              <a:rPr lang="sk-SK" altLang="sk-SK" sz="2000" b="1" dirty="0">
                <a:solidFill>
                  <a:srgbClr val="0070C0"/>
                </a:solidFill>
              </a:rPr>
              <a:t> &amp; </a:t>
            </a:r>
            <a:r>
              <a:rPr lang="sk-SK" altLang="sk-SK" sz="2000" b="1" dirty="0" err="1">
                <a:solidFill>
                  <a:srgbClr val="0070C0"/>
                </a:solidFill>
              </a:rPr>
              <a:t>Jessor</a:t>
            </a:r>
            <a:r>
              <a:rPr lang="sk-SK" altLang="sk-SK" sz="2000" b="1" dirty="0">
                <a:solidFill>
                  <a:srgbClr val="0070C0"/>
                </a:solidFill>
              </a:rPr>
              <a:t>, 1977)</a:t>
            </a:r>
          </a:p>
          <a:p>
            <a:pPr>
              <a:defRPr/>
            </a:pPr>
            <a:endParaRPr lang="sk-SK" altLang="sk-SK" sz="2000" dirty="0">
              <a:solidFill>
                <a:srgbClr val="0070C0"/>
              </a:solidFill>
            </a:endParaRPr>
          </a:p>
          <a:p>
            <a:pPr>
              <a:buFont typeface="Arial Bold" charset="0"/>
              <a:buAutoNum type="alphaLcParenR"/>
              <a:defRPr/>
            </a:pPr>
            <a:r>
              <a:rPr lang="sk-SK" altLang="sk-SK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charakteristický súbor príznakov, ktoré vznikajú na rovnakom podklade</a:t>
            </a:r>
          </a:p>
          <a:p>
            <a:pPr>
              <a:buFont typeface="Arial Bold" charset="0"/>
              <a:buAutoNum type="alphaLcParenR"/>
              <a:defRPr/>
            </a:pPr>
            <a:r>
              <a:rPr lang="sk-SK" altLang="sk-SK" sz="2400" dirty="0">
                <a:solidFill>
                  <a:schemeClr val="tx1"/>
                </a:solidFill>
                <a:cs typeface="Times New Roman" panose="02020603050405020304" pitchFamily="18" charset="0"/>
              </a:rPr>
              <a:t>určitý vek – </a:t>
            </a:r>
            <a:r>
              <a:rPr lang="sk-SK" altLang="sk-SK" sz="2400" dirty="0">
                <a:solidFill>
                  <a:srgbClr val="006BAC"/>
                </a:solidFill>
                <a:cs typeface="Times New Roman" panose="02020603050405020304" pitchFamily="18" charset="0"/>
              </a:rPr>
              <a:t>dospievanie</a:t>
            </a:r>
            <a:r>
              <a:rPr lang="sk-SK" altLang="sk-SK" sz="24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</a:p>
          <a:p>
            <a:pPr>
              <a:buFont typeface="Arial Bold" charset="0"/>
              <a:buAutoNum type="alphaLcParenR"/>
              <a:defRPr/>
            </a:pPr>
            <a:r>
              <a:rPr lang="sk-SK" altLang="sk-SK" sz="2400" dirty="0">
                <a:solidFill>
                  <a:schemeClr val="tx1"/>
                </a:solidFill>
                <a:cs typeface="Times New Roman" panose="02020603050405020304" pitchFamily="18" charset="0"/>
              </a:rPr>
              <a:t>jedna forma rizikového správania vedie k ďalšej </a:t>
            </a:r>
          </a:p>
          <a:p>
            <a:pPr marL="0" indent="0">
              <a:defRPr/>
            </a:pPr>
            <a:endParaRPr lang="sk-SK" altLang="sk-SK" sz="2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85AD0B8-457A-436C-8DD4-8B6F29647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2FD74CED-9F64-4440-A782-57EFDDBEAB7D}"/>
              </a:ext>
            </a:extLst>
          </p:cNvPr>
          <p:cNvSpPr txBox="1"/>
          <p:nvPr/>
        </p:nvSpPr>
        <p:spPr>
          <a:xfrm>
            <a:off x="647700" y="5414963"/>
            <a:ext cx="92170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2400" dirty="0">
                <a:solidFill>
                  <a:srgbClr val="006BA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Je to spôsobom, akým dospievajúci uskutočňujú vývinový prechod a uplatňujú si tak nárok na „zrelosť“ (</a:t>
            </a:r>
            <a:r>
              <a:rPr lang="sk-SK" sz="2400" dirty="0" err="1">
                <a:solidFill>
                  <a:srgbClr val="006BA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Jessor</a:t>
            </a:r>
            <a:r>
              <a:rPr lang="sk-SK" sz="2400" dirty="0">
                <a:solidFill>
                  <a:srgbClr val="006BA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2014). </a:t>
            </a:r>
            <a:endParaRPr lang="sk-SK" sz="1600" dirty="0">
              <a:solidFill>
                <a:srgbClr val="006BAC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16758-A493-4794-A46D-3DED79DE5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cs-CZ" sz="2800" b="1" dirty="0">
                <a:solidFill>
                  <a:srgbClr val="006BAC"/>
                </a:solidFill>
                <a:latin typeface="+mn-lt"/>
              </a:rPr>
              <a:t>Výskumný cieľ, výskumné otázky a hypotézy</a:t>
            </a:r>
            <a:endParaRPr lang="sk-SK" sz="2400" dirty="0">
              <a:solidFill>
                <a:srgbClr val="006BAC"/>
              </a:solidFill>
              <a:latin typeface="+mn-lt"/>
            </a:endParaRPr>
          </a:p>
        </p:txBody>
      </p:sp>
      <p:sp>
        <p:nvSpPr>
          <p:cNvPr id="7171" name="Zástupný objekt pre obsah 2">
            <a:extLst>
              <a:ext uri="{FF2B5EF4-FFF2-40B4-BE49-F238E27FC236}">
                <a16:creationId xmlns:a16="http://schemas.microsoft.com/office/drawing/2014/main" id="{25C1A949-7DD9-473A-90D3-2FA4ADF691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8000" y="2411413"/>
            <a:ext cx="9064625" cy="4735512"/>
          </a:xfrm>
        </p:spPr>
        <p:txBody>
          <a:bodyPr/>
          <a:lstStyle/>
          <a:p>
            <a:pPr marL="0" indent="0" algn="ctr"/>
            <a:r>
              <a:rPr lang="sk-SK" altLang="sk-SK" sz="2400">
                <a:cs typeface="Calibri" panose="020F0502020204030204" pitchFamily="34" charset="0"/>
              </a:rPr>
              <a:t>Identifikovať vekové a medzipohlavné rozdiely (chlapci a dievčatá) vo vybraných prejavoch rizikového správania v dospievaní. </a:t>
            </a:r>
          </a:p>
          <a:p>
            <a:pPr marL="0" indent="0"/>
            <a:endParaRPr lang="sk-SK" altLang="sk-SK" sz="2400"/>
          </a:p>
          <a:p>
            <a:pPr marL="0" indent="0" algn="just"/>
            <a:endParaRPr lang="sk-SK" altLang="sk-SK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sk-SK" altLang="sk-SK" sz="2400">
                <a:ea typeface="Calibri" panose="020F0502020204030204" pitchFamily="34" charset="0"/>
                <a:cs typeface="Times New Roman" panose="02020603050405020304" pitchFamily="18" charset="0"/>
              </a:rPr>
              <a:t>Existuje signifikantný  rozdiel v produkcii rizikového správania v závislosti od pohlavia? </a:t>
            </a:r>
          </a:p>
          <a:p>
            <a:pPr marL="0" indent="0" algn="just"/>
            <a:endParaRPr lang="sk-SK" altLang="sk-SK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r>
              <a:rPr lang="sk-SK" altLang="sk-SK" sz="2400">
                <a:ea typeface="Calibri" panose="020F0502020204030204" pitchFamily="34" charset="0"/>
                <a:cs typeface="Times New Roman" panose="02020603050405020304" pitchFamily="18" charset="0"/>
              </a:rPr>
              <a:t>Existuje signifikantný rozdiel v produkcii rizikového správania v závislosti od veku dospievajúcich?</a:t>
            </a:r>
          </a:p>
          <a:p>
            <a:pPr marL="0" indent="0" algn="just"/>
            <a:endParaRPr lang="sk-SK" altLang="sk-SK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endParaRPr lang="sk-SK" altLang="sk-SK" sz="24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/>
            <a:endParaRPr lang="sk-SK" altLang="sk-SK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471797D-03AC-4C7E-B2E9-3402E4C4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EF0D03A-2925-4F74-83BA-502163B07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900" y="1474788"/>
            <a:ext cx="9864725" cy="5600700"/>
          </a:xfrm>
        </p:spPr>
        <p:txBody>
          <a:bodyPr/>
          <a:lstStyle/>
          <a:p>
            <a:pPr marL="0" indent="0"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H1: Predpokladáme, že existuje signifikantný rozdiel medzi chlapcami a dievčatami v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produkcii abúzu psychoaktívnych látok</a:t>
            </a: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H2: ...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v miere delikvencie.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H3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: ... v skúsenosti so šikanujúcim správaním ako obeť šikany.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H4: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 asociálneho správania.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H5: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 </a:t>
            </a:r>
            <a:r>
              <a:rPr lang="sk-SK" altLang="sk-SK" sz="26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antisociálneho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 správania.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H6: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...egocentrického správania.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H7: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...impulzívneho správania.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H8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: ...</a:t>
            </a:r>
            <a:r>
              <a:rPr lang="sk-SK" altLang="sk-SK" sz="26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maladaptívneho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 správania.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H9: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...negativistického správania.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H10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: ...v inklinovaní k problémovej skupine.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H11: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...v celkovom skóre dotazníka VRCHA.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H12: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...v celkovom skóre dotazníka ŠRS.</a:t>
            </a:r>
          </a:p>
          <a:p>
            <a:pPr>
              <a:defRPr/>
            </a:pPr>
            <a:endParaRPr lang="sk-SK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B5DE937-D8FE-4E0B-AE90-E4EE69DD1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1BAFF1-EFE8-4ED8-BB58-7989255AD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463" y="1474788"/>
            <a:ext cx="9791700" cy="5527675"/>
          </a:xfrm>
        </p:spPr>
        <p:txBody>
          <a:bodyPr/>
          <a:lstStyle/>
          <a:p>
            <a:pPr marL="0" indent="12700"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H13: Predpokladáme, že existuje signifikantný rozdiel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v produkcii abúzu psychoaktívnych látok </a:t>
            </a: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v závislosti od veku dospievajúcich.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H14: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...v miere delikvencie...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H15: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 v skúsenosti so šikanujúcim správaním ako obeť šikany...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H16: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 asociálneho správania...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H17: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 </a:t>
            </a:r>
            <a:r>
              <a:rPr lang="sk-SK" altLang="sk-SK" sz="26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antisociálneho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 správania...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H18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: ...egocentrického správania...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H19: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...impulzívneho správania...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H20: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r>
              <a:rPr lang="sk-SK" altLang="sk-SK" sz="26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maladaptívneho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 správania...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H21: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...negativistického správania...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H22: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...v inklinovaní k problémovej skupine...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H23: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...v celkovom skóre dotazníka VRCHA...</a:t>
            </a:r>
          </a:p>
          <a:p>
            <a:pPr>
              <a:defRPr/>
            </a:pPr>
            <a:r>
              <a:rPr lang="sk-SK" altLang="sk-SK" sz="2600" dirty="0">
                <a:ea typeface="Calibri" panose="020F0502020204030204" pitchFamily="34" charset="0"/>
                <a:cs typeface="Times New Roman" panose="02020603050405020304" pitchFamily="18" charset="0"/>
              </a:rPr>
              <a:t>H24: </a:t>
            </a:r>
            <a:r>
              <a:rPr lang="sk-SK" altLang="sk-SK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...v celkovom skóre dotazníka ŠRS...</a:t>
            </a:r>
          </a:p>
          <a:p>
            <a:pPr>
              <a:defRPr/>
            </a:pPr>
            <a:endParaRPr lang="sk-SK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7EFF3C2-2E68-4401-A983-1B852775F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A407B0-5813-4274-8E06-733FB9CE7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sk-SK" sz="2800" b="1" dirty="0">
                <a:solidFill>
                  <a:srgbClr val="006BAC"/>
                </a:solidFill>
                <a:latin typeface="+mn-lt"/>
              </a:rPr>
              <a:t>Výskumný súbor </a:t>
            </a:r>
            <a:endParaRPr lang="sk-SK" sz="2400" dirty="0">
              <a:solidFill>
                <a:srgbClr val="006BAC"/>
              </a:solidFill>
              <a:latin typeface="+mn-lt"/>
            </a:endParaRPr>
          </a:p>
        </p:txBody>
      </p:sp>
      <p:sp>
        <p:nvSpPr>
          <p:cNvPr id="10243" name="Zástupný objekt pre obsah 2">
            <a:extLst>
              <a:ext uri="{FF2B5EF4-FFF2-40B4-BE49-F238E27FC236}">
                <a16:creationId xmlns:a16="http://schemas.microsoft.com/office/drawing/2014/main" id="{3C400C7B-7CDA-48EF-80C8-9379356A17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2160588"/>
            <a:ext cx="9064625" cy="13319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k-SK" altLang="sk-SK" sz="2400"/>
              <a:t>497 študentov/študentiek vyššieho sekundárneho vzdelávania (ISCED 3) vo veku 15-19 rokov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79FED70-8AED-420A-8773-12ABC7216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  <p:graphicFrame>
        <p:nvGraphicFramePr>
          <p:cNvPr id="10245" name="Objekt 6">
            <a:extLst>
              <a:ext uri="{FF2B5EF4-FFF2-40B4-BE49-F238E27FC236}">
                <a16:creationId xmlns:a16="http://schemas.microsoft.com/office/drawing/2014/main" id="{CD90A7AA-9C19-4D97-9A01-544D0E9EB6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2520950" y="3140075"/>
          <a:ext cx="15503525" cy="434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Document" r:id="rId3" imgW="6303109" imgH="1768116" progId="Word.Document.12">
                  <p:embed/>
                </p:oleObj>
              </mc:Choice>
              <mc:Fallback>
                <p:oleObj name="Document" r:id="rId3" imgW="6303109" imgH="1768116" progId="Word.Document.12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20950" y="3140075"/>
                        <a:ext cx="15503525" cy="434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objekt pre obsah 2">
            <a:extLst>
              <a:ext uri="{FF2B5EF4-FFF2-40B4-BE49-F238E27FC236}">
                <a16:creationId xmlns:a16="http://schemas.microsoft.com/office/drawing/2014/main" id="{45AF717F-6EDB-498F-A6D5-E7A51D0342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2160588"/>
            <a:ext cx="9064625" cy="5969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k-SK" altLang="sk-SK" dirty="0">
                <a:solidFill>
                  <a:schemeClr val="tx1"/>
                </a:solidFill>
              </a:rPr>
              <a:t>zastúpenie chlapcov a dievčat bolo v pomere 213:284</a:t>
            </a:r>
          </a:p>
          <a:p>
            <a:endParaRPr lang="sk-SK" altLang="sk-SK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BD03A746-D57D-44C4-84BF-F79B976D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altLang="sk-SK" sz="2800" b="1" dirty="0">
                <a:solidFill>
                  <a:srgbClr val="006BAC"/>
                </a:solidFill>
                <a:latin typeface="+mn-lt"/>
              </a:rPr>
              <a:t>Výskumný súbor </a:t>
            </a:r>
            <a:endParaRPr lang="sk-SK" sz="2400" dirty="0">
              <a:solidFill>
                <a:srgbClr val="006BAC"/>
              </a:solidFill>
              <a:latin typeface="+mn-lt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B877A585-A95E-47B4-ADE2-FD04BFF08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D7E3BC19-4A7D-4579-A577-4CB4D1AF3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847" y="3059757"/>
            <a:ext cx="6519405" cy="376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C44392-EA39-4C20-9515-E282A0782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38" y="1420813"/>
            <a:ext cx="9066212" cy="596900"/>
          </a:xfrm>
        </p:spPr>
        <p:txBody>
          <a:bodyPr/>
          <a:lstStyle/>
          <a:p>
            <a:pPr>
              <a:defRPr/>
            </a:pPr>
            <a:r>
              <a:rPr lang="sk-SK" sz="2800" b="1" dirty="0">
                <a:solidFill>
                  <a:srgbClr val="006BAC"/>
                </a:solidFill>
                <a:latin typeface="+mn-lt"/>
              </a:rPr>
              <a:t>Výskumné metódy </a:t>
            </a:r>
          </a:p>
        </p:txBody>
      </p:sp>
      <p:sp>
        <p:nvSpPr>
          <p:cNvPr id="12291" name="Zástupný objekt pre obsah 2">
            <a:extLst>
              <a:ext uri="{FF2B5EF4-FFF2-40B4-BE49-F238E27FC236}">
                <a16:creationId xmlns:a16="http://schemas.microsoft.com/office/drawing/2014/main" id="{DC614E39-DAF7-4A42-80B3-6BE2143D67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2051050"/>
            <a:ext cx="9678987" cy="5095875"/>
          </a:xfrm>
        </p:spPr>
        <p:txBody>
          <a:bodyPr/>
          <a:lstStyle/>
          <a:p>
            <a:pPr marL="0" indent="0"/>
            <a:r>
              <a:rPr lang="sk-SK" altLang="sk-SK" sz="2400" b="1" i="1" dirty="0">
                <a:solidFill>
                  <a:srgbClr val="006BAC"/>
                </a:solidFill>
                <a:cs typeface="Calibri" panose="020F0502020204030204" pitchFamily="34" charset="0"/>
              </a:rPr>
              <a:t>Výskyt rizikového správania v adolescentom veku</a:t>
            </a:r>
            <a:r>
              <a:rPr lang="sk-SK" altLang="sk-SK" sz="2400" b="1" dirty="0">
                <a:solidFill>
                  <a:srgbClr val="006BAC"/>
                </a:solidFill>
                <a:cs typeface="Calibri" panose="020F0502020204030204" pitchFamily="34" charset="0"/>
              </a:rPr>
              <a:t> </a:t>
            </a:r>
            <a:r>
              <a:rPr lang="sk-SK" altLang="sk-SK" sz="2400" dirty="0">
                <a:cs typeface="Calibri" panose="020F0502020204030204" pitchFamily="34" charset="0"/>
              </a:rPr>
              <a:t>(VRSA; </a:t>
            </a:r>
            <a:r>
              <a:rPr lang="sk-SK" altLang="sk-SK" sz="2400" dirty="0" err="1">
                <a:cs typeface="Calibri" panose="020F0502020204030204" pitchFamily="34" charset="0"/>
              </a:rPr>
              <a:t>Čerešník</a:t>
            </a:r>
            <a:r>
              <a:rPr lang="sk-SK" altLang="sk-SK" sz="2400" dirty="0">
                <a:cs typeface="Calibri" panose="020F0502020204030204" pitchFamily="34" charset="0"/>
              </a:rPr>
              <a:t>, 2013; český originál: </a:t>
            </a:r>
            <a:r>
              <a:rPr lang="sk-SK" altLang="sk-SK" sz="2400" i="1" dirty="0">
                <a:cs typeface="Calibri" panose="020F0502020204030204" pitchFamily="34" charset="0"/>
              </a:rPr>
              <a:t>Výskyt rizikového </a:t>
            </a:r>
            <a:r>
              <a:rPr lang="sk-SK" altLang="sk-SK" sz="2400" i="1" dirty="0" err="1">
                <a:cs typeface="Calibri" panose="020F0502020204030204" pitchFamily="34" charset="0"/>
              </a:rPr>
              <a:t>chování</a:t>
            </a:r>
            <a:r>
              <a:rPr lang="sk-SK" altLang="sk-SK" sz="2400" i="1" dirty="0">
                <a:cs typeface="Calibri" panose="020F0502020204030204" pitchFamily="34" charset="0"/>
              </a:rPr>
              <a:t> u </a:t>
            </a:r>
            <a:r>
              <a:rPr lang="sk-SK" altLang="sk-SK" sz="2400" i="1" dirty="0" err="1">
                <a:cs typeface="Calibri" panose="020F0502020204030204" pitchFamily="34" charset="0"/>
              </a:rPr>
              <a:t>adolescentů</a:t>
            </a:r>
            <a:r>
              <a:rPr lang="sk-SK" altLang="sk-SK" sz="2400" dirty="0">
                <a:cs typeface="Calibri" panose="020F0502020204030204" pitchFamily="34" charset="0"/>
              </a:rPr>
              <a:t>, </a:t>
            </a:r>
            <a:r>
              <a:rPr lang="sk-SK" altLang="sk-SK" sz="2400" dirty="0" err="1">
                <a:cs typeface="Calibri" panose="020F0502020204030204" pitchFamily="34" charset="0"/>
              </a:rPr>
              <a:t>Dolejš</a:t>
            </a:r>
            <a:r>
              <a:rPr lang="sk-SK" altLang="sk-SK" sz="2400" dirty="0">
                <a:cs typeface="Calibri" panose="020F0502020204030204" pitchFamily="34" charset="0"/>
              </a:rPr>
              <a:t> &amp; Skopal, 2013) </a:t>
            </a:r>
          </a:p>
          <a:p>
            <a:pPr marL="0" indent="0">
              <a:buFont typeface="Arial" panose="020B0604020202020204" pitchFamily="34" charset="0"/>
              <a:buChar char="•"/>
            </a:pPr>
            <a:r>
              <a:rPr lang="sk-SK" altLang="cs-CZ" sz="2400" dirty="0">
                <a:cs typeface="Calibri" panose="020F0502020204030204" pitchFamily="34" charset="0"/>
              </a:rPr>
              <a:t> 3 oblasti rizikového správania: </a:t>
            </a:r>
            <a:r>
              <a:rPr lang="sk-SK" altLang="sk-SK" sz="2400" dirty="0">
                <a:solidFill>
                  <a:schemeClr val="tx1"/>
                </a:solidFill>
                <a:cs typeface="Calibri" panose="020F0502020204030204" pitchFamily="34" charset="0"/>
              </a:rPr>
              <a:t>abúzus, delikvencia a šikana</a:t>
            </a:r>
          </a:p>
          <a:p>
            <a:pPr marL="0" indent="0"/>
            <a:endParaRPr lang="sk-SK" altLang="sk-SK" sz="2400" dirty="0">
              <a:cs typeface="Calibri" panose="020F0502020204030204" pitchFamily="34" charset="0"/>
            </a:endParaRPr>
          </a:p>
          <a:p>
            <a:pPr marL="0" indent="0" eaLnBrk="1" hangingPunct="1"/>
            <a:r>
              <a:rPr lang="sk-SK" altLang="sk-SK" sz="2400" b="1" i="1" dirty="0">
                <a:solidFill>
                  <a:srgbClr val="006BAC"/>
                </a:solidFill>
                <a:cs typeface="Calibri" panose="020F0502020204030204" pitchFamily="34" charset="0"/>
              </a:rPr>
              <a:t>Škála rizikového správania študenta/študentky</a:t>
            </a:r>
            <a:r>
              <a:rPr lang="sk-SK" altLang="sk-SK" sz="2400" dirty="0">
                <a:solidFill>
                  <a:srgbClr val="006BAC"/>
                </a:solidFill>
                <a:cs typeface="Calibri" panose="020F0502020204030204" pitchFamily="34" charset="0"/>
              </a:rPr>
              <a:t> </a:t>
            </a:r>
            <a:r>
              <a:rPr lang="sk-SK" altLang="sk-SK" sz="2400" dirty="0">
                <a:cs typeface="Calibri" panose="020F0502020204030204" pitchFamily="34" charset="0"/>
              </a:rPr>
              <a:t>(</a:t>
            </a:r>
            <a:r>
              <a:rPr lang="sk-SK" altLang="sk-SK" sz="2400" dirty="0" err="1">
                <a:cs typeface="Calibri" panose="020F0502020204030204" pitchFamily="34" charset="0"/>
              </a:rPr>
              <a:t>Čerešník</a:t>
            </a:r>
            <a:r>
              <a:rPr lang="sk-SK" altLang="sk-SK" sz="2400" dirty="0">
                <a:cs typeface="Calibri" panose="020F0502020204030204" pitchFamily="34" charset="0"/>
              </a:rPr>
              <a:t>, 2016; je modifikovanou „ja-formou“ pôvodného dotazníka </a:t>
            </a:r>
            <a:r>
              <a:rPr lang="sk-SK" altLang="sk-SK" sz="2400" i="1" dirty="0">
                <a:cs typeface="Calibri" panose="020F0502020204030204" pitchFamily="34" charset="0"/>
              </a:rPr>
              <a:t>Škála rizikového správania žiaka/žiačky</a:t>
            </a:r>
            <a:r>
              <a:rPr lang="sk-SK" altLang="sk-SK" sz="2400" dirty="0">
                <a:cs typeface="Calibri" panose="020F0502020204030204" pitchFamily="34" charset="0"/>
              </a:rPr>
              <a:t>, </a:t>
            </a:r>
            <a:r>
              <a:rPr lang="sk-SK" altLang="sk-SK" sz="2400" dirty="0" err="1">
                <a:cs typeface="Calibri" panose="020F0502020204030204" pitchFamily="34" charset="0"/>
              </a:rPr>
              <a:t>Mezera</a:t>
            </a:r>
            <a:r>
              <a:rPr lang="sk-SK" altLang="sk-SK" sz="2400" dirty="0">
                <a:cs typeface="Calibri" panose="020F0502020204030204" pitchFamily="34" charset="0"/>
              </a:rPr>
              <a:t>, 2000). </a:t>
            </a:r>
          </a:p>
          <a:p>
            <a:pPr marL="0" indent="0" eaLnBrk="1" hangingPunct="1">
              <a:buFont typeface="Arial" panose="020B0604020202020204" pitchFamily="34" charset="0"/>
              <a:buChar char="•"/>
            </a:pPr>
            <a:r>
              <a:rPr lang="sk-SK" altLang="sk-SK" sz="2400" dirty="0">
                <a:cs typeface="Calibri" panose="020F0502020204030204" pitchFamily="34" charset="0"/>
              </a:rPr>
              <a:t> 7 oblastí rizikového správania</a:t>
            </a:r>
            <a:r>
              <a:rPr lang="sk-SK" altLang="sk-SK" sz="2400" dirty="0">
                <a:solidFill>
                  <a:schemeClr val="tx1"/>
                </a:solidFill>
                <a:cs typeface="Calibri" panose="020F0502020204030204" pitchFamily="34" charset="0"/>
              </a:rPr>
              <a:t>: asociálne správanie, </a:t>
            </a:r>
          </a:p>
          <a:p>
            <a:pPr marL="0" indent="0" eaLnBrk="1" hangingPunct="1"/>
            <a:r>
              <a:rPr lang="sk-SK" altLang="sk-SK" sz="2400" dirty="0" err="1">
                <a:solidFill>
                  <a:schemeClr val="tx1"/>
                </a:solidFill>
                <a:cs typeface="Calibri" panose="020F0502020204030204" pitchFamily="34" charset="0"/>
              </a:rPr>
              <a:t>antisociálne</a:t>
            </a:r>
            <a:r>
              <a:rPr lang="sk-SK" altLang="sk-SK" sz="2400" dirty="0">
                <a:solidFill>
                  <a:schemeClr val="tx1"/>
                </a:solidFill>
                <a:cs typeface="Calibri" panose="020F0502020204030204" pitchFamily="34" charset="0"/>
              </a:rPr>
              <a:t> správanie, egocentrické správanie, impulzívne správanie, </a:t>
            </a:r>
            <a:r>
              <a:rPr lang="sk-SK" altLang="sk-SK" sz="2400" dirty="0" err="1">
                <a:solidFill>
                  <a:schemeClr val="tx1"/>
                </a:solidFill>
                <a:cs typeface="Calibri" panose="020F0502020204030204" pitchFamily="34" charset="0"/>
              </a:rPr>
              <a:t>maladaptívne</a:t>
            </a:r>
            <a:r>
              <a:rPr lang="sk-SK" altLang="sk-SK" sz="2400" dirty="0">
                <a:solidFill>
                  <a:schemeClr val="tx1"/>
                </a:solidFill>
                <a:cs typeface="Calibri" panose="020F0502020204030204" pitchFamily="34" charset="0"/>
              </a:rPr>
              <a:t> správanie, negativistické správanie, inklinovanie k problémovej skupine. </a:t>
            </a:r>
          </a:p>
          <a:p>
            <a:pPr marL="0" indent="0"/>
            <a:endParaRPr lang="sk-SK" altLang="sk-SK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EBCD67B-56D2-44DD-8D4F-20E21A8ED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50825"/>
            <a:ext cx="5286375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VEKOVÉ A MEDZIPOHLAVNÉ ROZDIELY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V PRODUKCII RIZIKOVÉHO SPRÁVANIA </a:t>
            </a:r>
          </a:p>
          <a:p>
            <a:pPr algn="r">
              <a:defRPr/>
            </a:pPr>
            <a:r>
              <a:rPr lang="sk-SK" sz="1800" b="1" dirty="0">
                <a:solidFill>
                  <a:srgbClr val="006BAC"/>
                </a:solidFill>
                <a:latin typeface="+mn-lt"/>
                <a:ea typeface="Calibri" panose="020F0502020204030204" pitchFamily="34" charset="0"/>
              </a:rPr>
              <a:t>U DOSPIEVAJÚCICH VO VEKU 15 – 19 ROKOV </a:t>
            </a:r>
            <a:endParaRPr lang="sk-SK" sz="1800" dirty="0">
              <a:solidFill>
                <a:srgbClr val="006BAC"/>
              </a:solidFill>
              <a:latin typeface="+mn-lt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 - &amp;quot;HLAVNÍ NADPI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Iliquat lut inci blam ipit, quisi  euismol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Iliquat lut inci blam ipit, quisi euismol&amp;quot;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/object&gt;&lt;object type=&quot;8&quot; unique_id=&quot;1001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up_powerpoint-CZ">
  <a:themeElements>
    <a:clrScheme name="up_powerpoint-C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p_powerpoint-CZ">
      <a:majorFont>
        <a:latin typeface="Arial Bold"/>
        <a:ea typeface=""/>
        <a:cs typeface=""/>
      </a:majorFont>
      <a:minorFont>
        <a:latin typeface="Arial Bol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up_powerpoint-C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_powerpoint-CZ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p_powerpoint-CZ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_powerpoint-CZ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_powerpoint-CZ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_powerpoint-CZ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p_powerpoint-CZ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F13A65A5FD22D4CA598BAFF6A3BCF92" ma:contentTypeVersion="1" ma:contentTypeDescription="Vytvoří nový dokument" ma:contentTypeScope="" ma:versionID="76e319c11aefae2a02688d74d100ffb6">
  <xsd:schema xmlns:xsd="http://www.w3.org/2001/XMLSchema" xmlns:xs="http://www.w3.org/2001/XMLSchema" xmlns:p="http://schemas.microsoft.com/office/2006/metadata/properties" xmlns:ns2="bbac3426-55ab-4b62-be8b-49b2860329f2" targetNamespace="http://schemas.microsoft.com/office/2006/metadata/properties" ma:root="true" ma:fieldsID="4cd4e6a2dc5c39ffdcc53a6961d21814" ns2:_="">
    <xsd:import namespace="bbac3426-55ab-4b62-be8b-49b2860329f2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c3426-55ab-4b62-be8b-49b2860329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5EF140-B5CA-4C50-AFE4-E318A27B77B2}">
  <ds:schemaRefs>
    <ds:schemaRef ds:uri="http://purl.org/dc/terms/"/>
    <ds:schemaRef ds:uri="http://schemas.microsoft.com/office/2006/documentManagement/types"/>
    <ds:schemaRef ds:uri="http://www.w3.org/XML/1998/namespace"/>
    <ds:schemaRef ds:uri="bbac3426-55ab-4b62-be8b-49b2860329f2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8CB13A6-BB8A-4145-9F03-A4F0EA73FE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415336-EFD6-41DC-873B-02E90B54AA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ac3426-55ab-4b62-be8b-49b2860329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up_powerpoint-CZ</Template>
  <TotalTime>839</TotalTime>
  <Words>1044</Words>
  <Application>Microsoft Office PowerPoint</Application>
  <PresentationFormat>Vlastná</PresentationFormat>
  <Paragraphs>133</Paragraphs>
  <Slides>23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9" baseType="lpstr">
      <vt:lpstr> Arial Bold</vt:lpstr>
      <vt:lpstr>Arial</vt:lpstr>
      <vt:lpstr>Arial Bold</vt:lpstr>
      <vt:lpstr>Times New Roman</vt:lpstr>
      <vt:lpstr>up_powerpoint-CZ</vt:lpstr>
      <vt:lpstr>Document</vt:lpstr>
      <vt:lpstr>Prezentácia programu PowerPoint</vt:lpstr>
      <vt:lpstr>Rizikové správanie v dospievaní </vt:lpstr>
      <vt:lpstr>Rizikové správanie v dospievaní </vt:lpstr>
      <vt:lpstr>Výskumný cieľ, výskumné otázky a hypotézy</vt:lpstr>
      <vt:lpstr>Prezentácia programu PowerPoint</vt:lpstr>
      <vt:lpstr>Prezentácia programu PowerPoint</vt:lpstr>
      <vt:lpstr>Výskumný súbor </vt:lpstr>
      <vt:lpstr>Výskumný súbor </vt:lpstr>
      <vt:lpstr>Výskumné metódy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Graf 1: Porovnanie rizikového správania vo vekových kategóriách (priemer z-skóre)</vt:lpstr>
      <vt:lpstr>Graf 2: Porovnanie rizikového správania chlapcov vo vekových kategóriách (priemer  z-skóre) </vt:lpstr>
      <vt:lpstr>Graf 3: Porovnanie rizikového správania dievčat vo vekových kategóriách (priemer  z-skóre)</vt:lpstr>
      <vt:lpstr>Prezentácia programu PowerPoint</vt:lpstr>
      <vt:lpstr>„Zmena“</vt:lpstr>
      <vt:lpstr>Ročná konzumácia alkoholu dospievajúcimi vo veku 15+ (liter alkoholu na osobu) </vt:lpstr>
      <vt:lpstr>Percentuálne zastúpenie “denných fajčiarov“ vo veku 15+</vt:lpstr>
      <vt:lpstr>Prezentácia programu PowerPoint</vt:lpstr>
    </vt:vector>
  </TitlesOfParts>
  <Company>Solen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silberska</dc:creator>
  <cp:lastModifiedBy>Katarína</cp:lastModifiedBy>
  <cp:revision>151</cp:revision>
  <cp:lastPrinted>1601-01-01T00:00:00Z</cp:lastPrinted>
  <dcterms:created xsi:type="dcterms:W3CDTF">2014-08-12T08:49:42Z</dcterms:created>
  <dcterms:modified xsi:type="dcterms:W3CDTF">2022-02-01T14:50:27Z</dcterms:modified>
</cp:coreProperties>
</file>